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4" r:id="rId1"/>
  </p:sldMasterIdLst>
  <p:notesMasterIdLst>
    <p:notesMasterId r:id="rId30"/>
  </p:notesMasterIdLst>
  <p:handoutMasterIdLst>
    <p:handoutMasterId r:id="rId31"/>
  </p:handoutMasterIdLst>
  <p:sldIdLst>
    <p:sldId id="462" r:id="rId2"/>
    <p:sldId id="432" r:id="rId3"/>
    <p:sldId id="363" r:id="rId4"/>
    <p:sldId id="434" r:id="rId5"/>
    <p:sldId id="467" r:id="rId6"/>
    <p:sldId id="499" r:id="rId7"/>
    <p:sldId id="468" r:id="rId8"/>
    <p:sldId id="492" r:id="rId9"/>
    <p:sldId id="472" r:id="rId10"/>
    <p:sldId id="493" r:id="rId11"/>
    <p:sldId id="474" r:id="rId12"/>
    <p:sldId id="494" r:id="rId13"/>
    <p:sldId id="476" r:id="rId14"/>
    <p:sldId id="478" r:id="rId15"/>
    <p:sldId id="479" r:id="rId16"/>
    <p:sldId id="495" r:id="rId17"/>
    <p:sldId id="481" r:id="rId18"/>
    <p:sldId id="496" r:id="rId19"/>
    <p:sldId id="483" r:id="rId20"/>
    <p:sldId id="484" r:id="rId21"/>
    <p:sldId id="485" r:id="rId22"/>
    <p:sldId id="497" r:id="rId23"/>
    <p:sldId id="487" r:id="rId24"/>
    <p:sldId id="498" r:id="rId25"/>
    <p:sldId id="489" r:id="rId26"/>
    <p:sldId id="490" r:id="rId27"/>
    <p:sldId id="491" r:id="rId28"/>
    <p:sldId id="455" r:id="rId29"/>
  </p:sldIdLst>
  <p:sldSz cx="9144000" cy="5143500" type="screen16x9"/>
  <p:notesSz cx="6858000" cy="9144000"/>
  <p:custDataLst>
    <p:tags r:id="rId32"/>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userDrawn="1">
          <p15:clr>
            <a:srgbClr val="A4A3A4"/>
          </p15:clr>
        </p15:guide>
        <p15:guide id="2" pos="226" userDrawn="1">
          <p15:clr>
            <a:srgbClr val="A4A3A4"/>
          </p15:clr>
        </p15:guide>
        <p15:guide id="3" orient="horz" pos="123" userDrawn="1">
          <p15:clr>
            <a:srgbClr val="A4A3A4"/>
          </p15:clr>
        </p15:guide>
        <p15:guide id="4" pos="1474" userDrawn="1">
          <p15:clr>
            <a:srgbClr val="A4A3A4"/>
          </p15:clr>
        </p15:guide>
        <p15:guide id="5" orient="horz" pos="16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06E"/>
    <a:srgbClr val="939393"/>
    <a:srgbClr val="2E4864"/>
    <a:srgbClr val="5B5A7B"/>
    <a:srgbClr val="E0E0E0"/>
    <a:srgbClr val="EFEFEF"/>
    <a:srgbClr val="10327B"/>
    <a:srgbClr val="000000"/>
    <a:srgbClr val="FAFAFA"/>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5" autoAdjust="0"/>
    <p:restoredTop sz="86459" autoAdjust="0"/>
  </p:normalViewPr>
  <p:slideViewPr>
    <p:cSldViewPr snapToGrid="0" showGuides="1">
      <p:cViewPr varScale="1">
        <p:scale>
          <a:sx n="98" d="100"/>
          <a:sy n="98" d="100"/>
        </p:scale>
        <p:origin x="2496" y="77"/>
      </p:cViewPr>
      <p:guideLst>
        <p:guide orient="horz" pos="2142"/>
        <p:guide pos="226"/>
        <p:guide orient="horz" pos="123"/>
        <p:guide pos="1474"/>
        <p:guide orient="horz" pos="1643"/>
      </p:guideLst>
    </p:cSldViewPr>
  </p:slideViewPr>
  <p:notesTextViewPr>
    <p:cViewPr>
      <p:scale>
        <a:sx n="1" d="1"/>
        <a:sy n="1" d="1"/>
      </p:scale>
      <p:origin x="0" y="0"/>
    </p:cViewPr>
  </p:notesTextViewPr>
  <p:sorterViewPr>
    <p:cViewPr>
      <p:scale>
        <a:sx n="186" d="100"/>
        <a:sy n="186" d="100"/>
      </p:scale>
      <p:origin x="0" y="0"/>
    </p:cViewPr>
  </p:sorterViewPr>
  <p:notesViewPr>
    <p:cSldViewPr snapToGrid="0">
      <p:cViewPr varScale="1">
        <p:scale>
          <a:sx n="65" d="100"/>
          <a:sy n="65" d="100"/>
        </p:scale>
        <p:origin x="222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C7E0A-FE25-4298-B2A5-F81E4409DC3D}" type="datetimeFigureOut">
              <a:rPr lang="zh-CN" altLang="en-US" smtClean="0"/>
              <a:t>2021/12/2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404E8C-F5F4-4E78-B894-8ABE74AB9ABE}" type="slidenum">
              <a:rPr lang="zh-CN" altLang="en-US" smtClean="0"/>
              <a:t>‹#›</a:t>
            </a:fld>
            <a:endParaRPr lang="zh-CN" altLang="en-US"/>
          </a:p>
        </p:txBody>
      </p:sp>
    </p:spTree>
    <p:extLst>
      <p:ext uri="{BB962C8B-B14F-4D97-AF65-F5344CB8AC3E}">
        <p14:creationId xmlns:p14="http://schemas.microsoft.com/office/powerpoint/2010/main" val="15171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B2BC2-E36F-4014-826D-67C3AA5D550C}" type="datetimeFigureOut">
              <a:rPr lang="zh-CN" altLang="en-US" smtClean="0"/>
              <a:t>2021/12/2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4EC1F-4C1A-4575-A29E-535B091AA911}" type="slidenum">
              <a:rPr lang="zh-CN" altLang="en-US" smtClean="0"/>
              <a:t>‹#›</a:t>
            </a:fld>
            <a:endParaRPr lang="zh-CN" altLang="en-US"/>
          </a:p>
        </p:txBody>
      </p:sp>
    </p:spTree>
    <p:extLst>
      <p:ext uri="{BB962C8B-B14F-4D97-AF65-F5344CB8AC3E}">
        <p14:creationId xmlns:p14="http://schemas.microsoft.com/office/powerpoint/2010/main" val="3916719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465330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extLst>
      <p:ext uri="{BB962C8B-B14F-4D97-AF65-F5344CB8AC3E}">
        <p14:creationId xmlns:p14="http://schemas.microsoft.com/office/powerpoint/2010/main" val="2776731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800" dirty="0">
                <a:solidFill>
                  <a:schemeClr val="tx1">
                    <a:lumMod val="65000"/>
                    <a:lumOff val="35000"/>
                  </a:schemeClr>
                </a:solidFill>
                <a:cs typeface="+mn-ea"/>
                <a:sym typeface="+mn-lt"/>
              </a:rPr>
              <a:t>學校位於醫院附近，經常看見救護車經過，加上位於市區車流量大以及四周吵雜，有時候在路上會難以分辨救護車警笛聲的來源、行進方向等，甚至會使駕駛感覺不知所措、盲目移動車輛等問題，讓本團隊開始關注救護車讓道的問題。</a:t>
            </a:r>
          </a:p>
          <a:p>
            <a:pPr marL="0" lvl="0" indent="0" algn="l" rtl="0">
              <a:spcBef>
                <a:spcPts val="0"/>
              </a:spcBef>
              <a:spcAft>
                <a:spcPts val="0"/>
              </a:spcAft>
              <a:buNone/>
            </a:pPr>
            <a:endParaRPr lang="zh-TW" altLang="en-US" sz="5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11</a:t>
            </a:fld>
            <a:endParaRPr lang="zh-CN" altLang="en-US"/>
          </a:p>
        </p:txBody>
      </p:sp>
    </p:spTree>
    <p:extLst>
      <p:ext uri="{BB962C8B-B14F-4D97-AF65-F5344CB8AC3E}">
        <p14:creationId xmlns:p14="http://schemas.microsoft.com/office/powerpoint/2010/main" val="1343671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12</a:t>
            </a:fld>
            <a:endParaRPr lang="zh-CN" altLang="en-US"/>
          </a:p>
        </p:txBody>
      </p:sp>
    </p:spTree>
    <p:extLst>
      <p:ext uri="{BB962C8B-B14F-4D97-AF65-F5344CB8AC3E}">
        <p14:creationId xmlns:p14="http://schemas.microsoft.com/office/powerpoint/2010/main" val="4019175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endParaRPr lang="zh-TW" altLang="en-US" sz="5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13</a:t>
            </a:fld>
            <a:endParaRPr lang="zh-CN" altLang="en-US"/>
          </a:p>
        </p:txBody>
      </p:sp>
    </p:spTree>
    <p:extLst>
      <p:ext uri="{BB962C8B-B14F-4D97-AF65-F5344CB8AC3E}">
        <p14:creationId xmlns:p14="http://schemas.microsoft.com/office/powerpoint/2010/main" val="292720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endParaRPr lang="zh-TW" altLang="en-US" sz="5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14</a:t>
            </a:fld>
            <a:endParaRPr lang="zh-CN" altLang="en-US"/>
          </a:p>
        </p:txBody>
      </p:sp>
    </p:spTree>
    <p:extLst>
      <p:ext uri="{BB962C8B-B14F-4D97-AF65-F5344CB8AC3E}">
        <p14:creationId xmlns:p14="http://schemas.microsoft.com/office/powerpoint/2010/main" val="301773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endParaRPr lang="zh-TW" altLang="en-US" sz="5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15</a:t>
            </a:fld>
            <a:endParaRPr lang="zh-CN" altLang="en-US"/>
          </a:p>
        </p:txBody>
      </p:sp>
    </p:spTree>
    <p:extLst>
      <p:ext uri="{BB962C8B-B14F-4D97-AF65-F5344CB8AC3E}">
        <p14:creationId xmlns:p14="http://schemas.microsoft.com/office/powerpoint/2010/main" val="21521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16</a:t>
            </a:fld>
            <a:endParaRPr lang="zh-CN" altLang="en-US"/>
          </a:p>
        </p:txBody>
      </p:sp>
    </p:spTree>
    <p:extLst>
      <p:ext uri="{BB962C8B-B14F-4D97-AF65-F5344CB8AC3E}">
        <p14:creationId xmlns:p14="http://schemas.microsoft.com/office/powerpoint/2010/main" val="2951765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800" dirty="0">
                <a:solidFill>
                  <a:schemeClr val="dk1"/>
                </a:solidFill>
              </a:rPr>
              <a:t>當在道路上聽到救護車警笛聲時，代表有緊急事件發生，需要用路人配合禮讓救護車先行。但是在道路上可能會受到其他因素干擾而無法明確辨識出救護車的警笛聲或判斷鳴笛聲的來源，例如：雨聲、汽機車產生的雜音及其他環境噪音。為了避免耽誤救護車執行緊急任務而造成無法挽回的後果，透過本團隊研發的警笛辨識系統，藉由機器學習判斷四周是否有救護車警笛聲及救護車的行進方向，再透過</a:t>
            </a:r>
            <a:r>
              <a:rPr lang="en-US" altLang="zh-TW" sz="800" dirty="0">
                <a:solidFill>
                  <a:schemeClr val="dk1"/>
                </a:solidFill>
              </a:rPr>
              <a:t>LCD</a:t>
            </a:r>
            <a:r>
              <a:rPr lang="zh-TW" altLang="en-US" sz="800" dirty="0">
                <a:solidFill>
                  <a:schemeClr val="dk1"/>
                </a:solidFill>
              </a:rPr>
              <a:t>螢幕將判斷結果提示用路人，如「救護車目前在您”左側”，並且正朝您的方向”過來”」，或是「救護車目前在您”後方”，並且正朝您”遠去”」幫助用路人即時做出反應，並透過</a:t>
            </a:r>
            <a:r>
              <a:rPr lang="en-US" altLang="zh-TW" sz="800" dirty="0">
                <a:solidFill>
                  <a:schemeClr val="dk1"/>
                </a:solidFill>
              </a:rPr>
              <a:t>5G</a:t>
            </a:r>
            <a:r>
              <a:rPr lang="zh-TW" altLang="en-US" sz="800" dirty="0">
                <a:solidFill>
                  <a:schemeClr val="dk1"/>
                </a:solidFill>
              </a:rPr>
              <a:t>網路持續蒐集樣本，不斷提高機器學習的精準度及靈敏度，提升緊急任務的執行效率，提高患者的存活率。</a:t>
            </a:r>
            <a:endParaRPr lang="zh-TW" altLang="en-US" sz="800" dirty="0"/>
          </a:p>
          <a:p>
            <a:pPr marL="0" lvl="0" indent="0" algn="l" rtl="0">
              <a:spcBef>
                <a:spcPts val="0"/>
              </a:spcBef>
              <a:spcAft>
                <a:spcPts val="0"/>
              </a:spcAft>
              <a:buNone/>
            </a:pPr>
            <a:endParaRPr lang="zh-TW" altLang="en-US" sz="5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17</a:t>
            </a:fld>
            <a:endParaRPr lang="zh-CN" altLang="en-US"/>
          </a:p>
        </p:txBody>
      </p:sp>
    </p:spTree>
    <p:extLst>
      <p:ext uri="{BB962C8B-B14F-4D97-AF65-F5344CB8AC3E}">
        <p14:creationId xmlns:p14="http://schemas.microsoft.com/office/powerpoint/2010/main" val="2277530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18</a:t>
            </a:fld>
            <a:endParaRPr lang="zh-CN" altLang="en-US"/>
          </a:p>
        </p:txBody>
      </p:sp>
    </p:spTree>
    <p:extLst>
      <p:ext uri="{BB962C8B-B14F-4D97-AF65-F5344CB8AC3E}">
        <p14:creationId xmlns:p14="http://schemas.microsoft.com/office/powerpoint/2010/main" val="159692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endParaRPr lang="zh-TW" altLang="en-US" sz="5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19</a:t>
            </a:fld>
            <a:endParaRPr lang="zh-CN" altLang="en-US"/>
          </a:p>
        </p:txBody>
      </p:sp>
    </p:spTree>
    <p:extLst>
      <p:ext uri="{BB962C8B-B14F-4D97-AF65-F5344CB8AC3E}">
        <p14:creationId xmlns:p14="http://schemas.microsoft.com/office/powerpoint/2010/main" val="175206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a:t>
            </a:fld>
            <a:endParaRPr lang="zh-CN" altLang="en-US"/>
          </a:p>
        </p:txBody>
      </p:sp>
    </p:spTree>
    <p:extLst>
      <p:ext uri="{BB962C8B-B14F-4D97-AF65-F5344CB8AC3E}">
        <p14:creationId xmlns:p14="http://schemas.microsoft.com/office/powerpoint/2010/main" val="775912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endParaRPr lang="zh-TW" altLang="en-US" sz="5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20</a:t>
            </a:fld>
            <a:endParaRPr lang="zh-CN" altLang="en-US"/>
          </a:p>
        </p:txBody>
      </p:sp>
    </p:spTree>
    <p:extLst>
      <p:ext uri="{BB962C8B-B14F-4D97-AF65-F5344CB8AC3E}">
        <p14:creationId xmlns:p14="http://schemas.microsoft.com/office/powerpoint/2010/main" val="175064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endParaRPr lang="zh-TW" altLang="en-US" sz="5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extLst>
      <p:ext uri="{BB962C8B-B14F-4D97-AF65-F5344CB8AC3E}">
        <p14:creationId xmlns:p14="http://schemas.microsoft.com/office/powerpoint/2010/main" val="1142622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extLst>
      <p:ext uri="{BB962C8B-B14F-4D97-AF65-F5344CB8AC3E}">
        <p14:creationId xmlns:p14="http://schemas.microsoft.com/office/powerpoint/2010/main" val="1848839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52400" lvl="0" indent="0" algn="just" rtl="0">
              <a:lnSpc>
                <a:spcPct val="115000"/>
              </a:lnSpc>
              <a:spcBef>
                <a:spcPts val="0"/>
              </a:spcBef>
              <a:spcAft>
                <a:spcPts val="0"/>
              </a:spcAft>
              <a:buClr>
                <a:schemeClr val="dk1"/>
              </a:buClr>
              <a:buSzPts val="1100"/>
              <a:buFont typeface="Arial"/>
              <a:buNone/>
            </a:pPr>
            <a:r>
              <a:rPr lang="zh-TW" altLang="en-US" sz="800" dirty="0">
                <a:solidFill>
                  <a:schemeClr val="dk1"/>
                </a:solidFill>
              </a:rPr>
              <a:t>救護車執行緊急任務時分秒必爭，減少救護車在道路上花費的時間對於患者至關重要，哪怕一分一秒都有可能左右數條寶貴的生命，使用</a:t>
            </a:r>
            <a:r>
              <a:rPr lang="en-US" altLang="zh-TW" sz="800" dirty="0">
                <a:solidFill>
                  <a:schemeClr val="dk1"/>
                </a:solidFill>
              </a:rPr>
              <a:t>5G</a:t>
            </a:r>
            <a:r>
              <a:rPr lang="zh-TW" altLang="en-US" sz="800" dirty="0">
                <a:solidFill>
                  <a:schemeClr val="dk1"/>
                </a:solidFill>
              </a:rPr>
              <a:t>網路將裝置蒐集之音檔及時回傳主機，持續增加模型訓練樣本及更新裝置聲音辨識的模型，不斷提升裝置偵測的精準度及靈敏度，提高救護車執行緊急任務的效率及患者的存活率。</a:t>
            </a:r>
          </a:p>
          <a:p>
            <a:pPr marL="0" lvl="0" indent="0" algn="l" rtl="0">
              <a:spcBef>
                <a:spcPts val="0"/>
              </a:spcBef>
              <a:spcAft>
                <a:spcPts val="0"/>
              </a:spcAft>
              <a:buNone/>
            </a:pPr>
            <a:endParaRPr lang="zh-TW" altLang="en-US" sz="1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23</a:t>
            </a:fld>
            <a:endParaRPr lang="zh-CN" altLang="en-US"/>
          </a:p>
        </p:txBody>
      </p:sp>
    </p:spTree>
    <p:extLst>
      <p:ext uri="{BB962C8B-B14F-4D97-AF65-F5344CB8AC3E}">
        <p14:creationId xmlns:p14="http://schemas.microsoft.com/office/powerpoint/2010/main" val="2764140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24</a:t>
            </a:fld>
            <a:endParaRPr lang="zh-CN" altLang="en-US"/>
          </a:p>
        </p:txBody>
      </p:sp>
    </p:spTree>
    <p:extLst>
      <p:ext uri="{BB962C8B-B14F-4D97-AF65-F5344CB8AC3E}">
        <p14:creationId xmlns:p14="http://schemas.microsoft.com/office/powerpoint/2010/main" val="3129193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52400" lvl="0" indent="304800" algn="just" rtl="0">
              <a:lnSpc>
                <a:spcPct val="115000"/>
              </a:lnSpc>
              <a:spcBef>
                <a:spcPts val="0"/>
              </a:spcBef>
              <a:spcAft>
                <a:spcPts val="0"/>
              </a:spcAft>
              <a:buClr>
                <a:schemeClr val="dk1"/>
              </a:buClr>
              <a:buSzPts val="1100"/>
              <a:buFont typeface="Arial"/>
              <a:buNone/>
            </a:pPr>
            <a:r>
              <a:rPr lang="zh-TW" altLang="en-US" sz="800" dirty="0">
                <a:solidFill>
                  <a:schemeClr val="dk1"/>
                </a:solidFill>
              </a:rPr>
              <a:t>在</a:t>
            </a:r>
            <a:r>
              <a:rPr lang="en-US" altLang="zh-TW" sz="800" dirty="0" err="1">
                <a:solidFill>
                  <a:schemeClr val="dk1"/>
                </a:solidFill>
              </a:rPr>
              <a:t>linux</a:t>
            </a:r>
            <a:r>
              <a:rPr lang="zh-TW" altLang="en-US" sz="800" dirty="0">
                <a:solidFill>
                  <a:schemeClr val="dk1"/>
                </a:solidFill>
              </a:rPr>
              <a:t>環境下使用</a:t>
            </a:r>
            <a:r>
              <a:rPr lang="en-US" altLang="zh-TW" sz="800" dirty="0">
                <a:solidFill>
                  <a:schemeClr val="dk1"/>
                </a:solidFill>
              </a:rPr>
              <a:t>ubuntu</a:t>
            </a:r>
            <a:r>
              <a:rPr lang="zh-TW" altLang="en-US" sz="800" dirty="0">
                <a:solidFill>
                  <a:schemeClr val="dk1"/>
                </a:solidFill>
              </a:rPr>
              <a:t>介面執行以</a:t>
            </a:r>
            <a:r>
              <a:rPr lang="en-US" altLang="zh-TW" sz="800" dirty="0">
                <a:solidFill>
                  <a:schemeClr val="dk1"/>
                </a:solidFill>
              </a:rPr>
              <a:t>Python</a:t>
            </a:r>
            <a:r>
              <a:rPr lang="zh-TW" altLang="en-US" sz="800" dirty="0">
                <a:solidFill>
                  <a:schemeClr val="dk1"/>
                </a:solidFill>
              </a:rPr>
              <a:t>為基礎訓練的警笛辨識系統模型並加以訓練，再匯入</a:t>
            </a:r>
            <a:r>
              <a:rPr lang="en-US" altLang="zh-TW" sz="800" dirty="0">
                <a:solidFill>
                  <a:schemeClr val="dk1"/>
                </a:solidFill>
              </a:rPr>
              <a:t>Raspberry Pi 4</a:t>
            </a:r>
            <a:r>
              <a:rPr lang="zh-TW" altLang="en-US" sz="800" dirty="0">
                <a:solidFill>
                  <a:schemeClr val="dk1"/>
                </a:solidFill>
              </a:rPr>
              <a:t>做為主要硬體，以</a:t>
            </a:r>
            <a:r>
              <a:rPr lang="en-US" altLang="zh-TW" sz="800" dirty="0" err="1">
                <a:solidFill>
                  <a:schemeClr val="dk1"/>
                </a:solidFill>
              </a:rPr>
              <a:t>ReSpeaker</a:t>
            </a:r>
            <a:r>
              <a:rPr lang="en-US" altLang="zh-TW" sz="800" dirty="0">
                <a:solidFill>
                  <a:schemeClr val="dk1"/>
                </a:solidFill>
              </a:rPr>
              <a:t> 4 mic Array for Raspberry Pi</a:t>
            </a:r>
            <a:r>
              <a:rPr lang="zh-TW" altLang="en-US" sz="800" dirty="0">
                <a:solidFill>
                  <a:schemeClr val="dk1"/>
                </a:solidFill>
              </a:rPr>
              <a:t>收音做辨識最終顯示於電子顯示板。</a:t>
            </a:r>
          </a:p>
          <a:p>
            <a:pPr marL="152400" lvl="0" indent="304800" algn="just" rtl="0">
              <a:lnSpc>
                <a:spcPct val="115000"/>
              </a:lnSpc>
              <a:spcBef>
                <a:spcPts val="0"/>
              </a:spcBef>
              <a:spcAft>
                <a:spcPts val="0"/>
              </a:spcAft>
              <a:buClr>
                <a:schemeClr val="dk1"/>
              </a:buClr>
              <a:buSzPts val="1100"/>
              <a:buFont typeface="Arial"/>
              <a:buNone/>
            </a:pPr>
            <a:r>
              <a:rPr lang="zh-TW" altLang="en-US" sz="800" dirty="0">
                <a:solidFill>
                  <a:schemeClr val="dk1"/>
                </a:solidFill>
              </a:rPr>
              <a:t>​</a:t>
            </a:r>
            <a:r>
              <a:rPr lang="en-US" altLang="zh-TW" sz="800" dirty="0">
                <a:solidFill>
                  <a:schemeClr val="dk1"/>
                </a:solidFill>
              </a:rPr>
              <a:t>Ubuntu</a:t>
            </a:r>
            <a:r>
              <a:rPr lang="zh-TW" altLang="en-US" sz="800" dirty="0">
                <a:solidFill>
                  <a:schemeClr val="dk1"/>
                </a:solidFill>
              </a:rPr>
              <a:t>是基於</a:t>
            </a:r>
            <a:r>
              <a:rPr lang="en-US" altLang="zh-TW" sz="800" dirty="0">
                <a:solidFill>
                  <a:schemeClr val="dk1"/>
                </a:solidFill>
              </a:rPr>
              <a:t>Linux</a:t>
            </a:r>
            <a:r>
              <a:rPr lang="zh-TW" altLang="en-US" sz="800" dirty="0">
                <a:solidFill>
                  <a:schemeClr val="dk1"/>
                </a:solidFill>
              </a:rPr>
              <a:t>系統的一個發行版，跟</a:t>
            </a:r>
            <a:r>
              <a:rPr lang="en-US" altLang="zh-TW" sz="800" dirty="0">
                <a:solidFill>
                  <a:schemeClr val="dk1"/>
                </a:solidFill>
              </a:rPr>
              <a:t>Linux</a:t>
            </a:r>
            <a:r>
              <a:rPr lang="zh-TW" altLang="en-US" sz="800" dirty="0">
                <a:solidFill>
                  <a:schemeClr val="dk1"/>
                </a:solidFill>
              </a:rPr>
              <a:t>一樣，是個免費開源的作業系統，跟其他</a:t>
            </a:r>
            <a:r>
              <a:rPr lang="en-US" altLang="zh-TW" sz="800" dirty="0">
                <a:solidFill>
                  <a:schemeClr val="dk1"/>
                </a:solidFill>
              </a:rPr>
              <a:t>Linux</a:t>
            </a:r>
            <a:r>
              <a:rPr lang="zh-TW" altLang="en-US" sz="800" dirty="0">
                <a:solidFill>
                  <a:schemeClr val="dk1"/>
                </a:solidFill>
              </a:rPr>
              <a:t>發行版相比是較好上手的，它有不錯的圖形介面，方便的包管理系統</a:t>
            </a:r>
            <a:r>
              <a:rPr lang="en-US" altLang="zh-TW" sz="800" dirty="0">
                <a:solidFill>
                  <a:schemeClr val="dk1"/>
                </a:solidFill>
              </a:rPr>
              <a:t>(</a:t>
            </a:r>
            <a:r>
              <a:rPr lang="zh-TW" altLang="en-US" sz="800" dirty="0">
                <a:solidFill>
                  <a:schemeClr val="dk1"/>
                </a:solidFill>
              </a:rPr>
              <a:t>類似</a:t>
            </a:r>
            <a:r>
              <a:rPr lang="en-US" altLang="zh-TW" sz="800" dirty="0">
                <a:solidFill>
                  <a:schemeClr val="dk1"/>
                </a:solidFill>
              </a:rPr>
              <a:t>Play</a:t>
            </a:r>
            <a:r>
              <a:rPr lang="zh-TW" altLang="en-US" sz="800" dirty="0">
                <a:solidFill>
                  <a:schemeClr val="dk1"/>
                </a:solidFill>
              </a:rPr>
              <a:t>商店</a:t>
            </a:r>
            <a:r>
              <a:rPr lang="en-US" altLang="zh-TW" sz="800" dirty="0">
                <a:solidFill>
                  <a:schemeClr val="dk1"/>
                </a:solidFill>
              </a:rPr>
              <a:t>)</a:t>
            </a:r>
            <a:r>
              <a:rPr lang="zh-TW" altLang="en-US" sz="800" dirty="0">
                <a:solidFill>
                  <a:schemeClr val="dk1"/>
                </a:solidFill>
              </a:rPr>
              <a:t>。</a:t>
            </a:r>
            <a:endParaRPr lang="zh-TW" altLang="en-US" sz="100" dirty="0">
              <a:solidFill>
                <a:schemeClr val="dk1"/>
              </a:solidFill>
            </a:endParaRP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25</a:t>
            </a:fld>
            <a:endParaRPr lang="zh-CN" altLang="en-US"/>
          </a:p>
        </p:txBody>
      </p:sp>
    </p:spTree>
    <p:extLst>
      <p:ext uri="{BB962C8B-B14F-4D97-AF65-F5344CB8AC3E}">
        <p14:creationId xmlns:p14="http://schemas.microsoft.com/office/powerpoint/2010/main" val="2696598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09600" lvl="0" indent="304800" algn="just" rtl="0">
              <a:lnSpc>
                <a:spcPct val="115000"/>
              </a:lnSpc>
              <a:spcBef>
                <a:spcPts val="0"/>
              </a:spcBef>
              <a:spcAft>
                <a:spcPts val="0"/>
              </a:spcAft>
              <a:buClr>
                <a:schemeClr val="dk1"/>
              </a:buClr>
              <a:buSzPts val="1100"/>
              <a:buFont typeface="Arial"/>
              <a:buNone/>
            </a:pPr>
            <a:r>
              <a:rPr lang="en-US" altLang="zh-TW" sz="800" dirty="0">
                <a:solidFill>
                  <a:srgbClr val="212121"/>
                </a:solidFill>
              </a:rPr>
              <a:t>Raspberry Pi 4 </a:t>
            </a:r>
            <a:r>
              <a:rPr lang="zh-TW" altLang="en-US" sz="800" dirty="0">
                <a:solidFill>
                  <a:srgbClr val="212121"/>
                </a:solidFill>
              </a:rPr>
              <a:t>具備外型小巧、低耗能且功能齊全強大，適合作為人工智慧相關方面之硬體，具備深度學習、電腦視覺、繪圖運算、多媒體等功能的加速函式庫，能夠滿足蒐集音檔、聲音圖像化、聲音辨識模型的訓練等需求，非常適合作為我們實驗需要考慮空間大小放置在各十字路口與聲音辨識模型訓練的硬體裝置需求。</a:t>
            </a:r>
          </a:p>
          <a:p>
            <a:pPr marL="609600" lvl="0" indent="304800" algn="just" rtl="0">
              <a:lnSpc>
                <a:spcPct val="115000"/>
              </a:lnSpc>
              <a:spcBef>
                <a:spcPts val="0"/>
              </a:spcBef>
              <a:spcAft>
                <a:spcPts val="0"/>
              </a:spcAft>
              <a:buClr>
                <a:schemeClr val="dk1"/>
              </a:buClr>
              <a:buSzPts val="1100"/>
              <a:buFont typeface="Arial"/>
              <a:buNone/>
            </a:pPr>
            <a:r>
              <a:rPr lang="en-US" altLang="zh-TW" sz="800" dirty="0">
                <a:solidFill>
                  <a:srgbClr val="212121"/>
                </a:solidFill>
              </a:rPr>
              <a:t>Raspberry Pi 4 UPS</a:t>
            </a:r>
            <a:r>
              <a:rPr lang="zh-TW" altLang="en-US" sz="800" dirty="0">
                <a:solidFill>
                  <a:srgbClr val="212121"/>
                </a:solidFill>
              </a:rPr>
              <a:t>擴充模組可同時充電及放電，並穩定提供</a:t>
            </a:r>
            <a:r>
              <a:rPr lang="en-US" altLang="zh-TW" sz="800" dirty="0">
                <a:solidFill>
                  <a:srgbClr val="212121"/>
                </a:solidFill>
              </a:rPr>
              <a:t>5V</a:t>
            </a:r>
            <a:r>
              <a:rPr lang="zh-TW" altLang="en-US" sz="800" dirty="0">
                <a:solidFill>
                  <a:srgbClr val="212121"/>
                </a:solidFill>
              </a:rPr>
              <a:t>電壓，即使突然中斷供電也能持續穩定的運作，可以避免供電異常導致系統停止運作。</a:t>
            </a: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26</a:t>
            </a:fld>
            <a:endParaRPr lang="zh-CN" altLang="en-US"/>
          </a:p>
        </p:txBody>
      </p:sp>
    </p:spTree>
    <p:extLst>
      <p:ext uri="{BB962C8B-B14F-4D97-AF65-F5344CB8AC3E}">
        <p14:creationId xmlns:p14="http://schemas.microsoft.com/office/powerpoint/2010/main" val="241052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TW" altLang="en-US" sz="800" dirty="0"/>
              <a:t>使用</a:t>
            </a:r>
            <a:r>
              <a:rPr lang="en-US" altLang="zh-TW" sz="800" dirty="0" err="1"/>
              <a:t>ReSpeaker</a:t>
            </a:r>
            <a:r>
              <a:rPr lang="en-US" altLang="zh-TW" sz="800" dirty="0"/>
              <a:t> 4 mic Array </a:t>
            </a:r>
            <a:r>
              <a:rPr lang="zh-TW" altLang="en-US" sz="800" dirty="0"/>
              <a:t>實現多個麥克風同時收音，麥克風輸入的聲音訊號是未經壓縮的</a:t>
            </a:r>
            <a:r>
              <a:rPr lang="en-US" altLang="zh-TW" sz="800" dirty="0"/>
              <a:t>PCM(Pulse Code Modulation)</a:t>
            </a:r>
            <a:r>
              <a:rPr lang="zh-TW" altLang="en-US" sz="800" dirty="0"/>
              <a:t>編碼。將連續的語音、圖像等類比訊號進行取樣，轉換成離散的數位訊號。取樣點越大，則擷取到的資料量越多，音質也越好。</a:t>
            </a:r>
          </a:p>
        </p:txBody>
      </p:sp>
      <p:sp>
        <p:nvSpPr>
          <p:cNvPr id="4" name="灯片编号占位符 3"/>
          <p:cNvSpPr>
            <a:spLocks noGrp="1"/>
          </p:cNvSpPr>
          <p:nvPr>
            <p:ph type="sldNum" sz="quarter" idx="10"/>
          </p:nvPr>
        </p:nvSpPr>
        <p:spPr/>
        <p:txBody>
          <a:bodyPr/>
          <a:lstStyle/>
          <a:p>
            <a:fld id="{0D64EC1F-4C1A-4575-A29E-535B091AA911}" type="slidenum">
              <a:rPr lang="zh-CN" altLang="en-US" smtClean="0"/>
              <a:t>27</a:t>
            </a:fld>
            <a:endParaRPr lang="zh-CN" altLang="en-US"/>
          </a:p>
        </p:txBody>
      </p:sp>
    </p:spTree>
    <p:extLst>
      <p:ext uri="{BB962C8B-B14F-4D97-AF65-F5344CB8AC3E}">
        <p14:creationId xmlns:p14="http://schemas.microsoft.com/office/powerpoint/2010/main" val="749471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28</a:t>
            </a:fld>
            <a:endParaRPr lang="zh-CN" altLang="en-US"/>
          </a:p>
        </p:txBody>
      </p:sp>
    </p:spTree>
    <p:extLst>
      <p:ext uri="{BB962C8B-B14F-4D97-AF65-F5344CB8AC3E}">
        <p14:creationId xmlns:p14="http://schemas.microsoft.com/office/powerpoint/2010/main" val="46533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a:t>
            </a:fld>
            <a:endParaRPr lang="zh-CN" altLang="en-US"/>
          </a:p>
        </p:txBody>
      </p:sp>
    </p:spTree>
    <p:extLst>
      <p:ext uri="{BB962C8B-B14F-4D97-AF65-F5344CB8AC3E}">
        <p14:creationId xmlns:p14="http://schemas.microsoft.com/office/powerpoint/2010/main" val="439006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65000"/>
                    <a:lumOff val="35000"/>
                  </a:schemeClr>
                </a:solidFill>
                <a:cs typeface="+mn-ea"/>
                <a:sym typeface="+mn-lt"/>
              </a:rPr>
              <a:t>近年人工智慧</a:t>
            </a:r>
            <a:r>
              <a:rPr lang="en-US" altLang="zh-TW" sz="1200" dirty="0">
                <a:solidFill>
                  <a:schemeClr val="tx1">
                    <a:lumMod val="65000"/>
                    <a:lumOff val="35000"/>
                  </a:schemeClr>
                </a:solidFill>
                <a:cs typeface="+mn-ea"/>
                <a:sym typeface="+mn-lt"/>
              </a:rPr>
              <a:t>(AI)</a:t>
            </a:r>
            <a:r>
              <a:rPr lang="zh-TW" altLang="en-US" sz="1200" dirty="0">
                <a:solidFill>
                  <a:schemeClr val="tx1">
                    <a:lumMod val="65000"/>
                    <a:lumOff val="35000"/>
                  </a:schemeClr>
                </a:solidFill>
                <a:cs typeface="+mn-ea"/>
                <a:sym typeface="+mn-lt"/>
              </a:rPr>
              <a:t>高度發展，衝擊到了各個應用領域，而深度神經網路</a:t>
            </a:r>
            <a:r>
              <a:rPr lang="en-US" altLang="zh-TW" sz="1200" dirty="0">
                <a:solidFill>
                  <a:schemeClr val="tx1">
                    <a:lumMod val="65000"/>
                    <a:lumOff val="35000"/>
                  </a:schemeClr>
                </a:solidFill>
                <a:cs typeface="+mn-ea"/>
                <a:sym typeface="+mn-lt"/>
              </a:rPr>
              <a:t>(DNN)</a:t>
            </a:r>
            <a:r>
              <a:rPr lang="zh-TW" altLang="en-US" sz="1200" dirty="0">
                <a:solidFill>
                  <a:schemeClr val="tx1">
                    <a:lumMod val="65000"/>
                    <a:lumOff val="35000"/>
                  </a:schemeClr>
                </a:solidFill>
                <a:cs typeface="+mn-ea"/>
                <a:sym typeface="+mn-lt"/>
              </a:rPr>
              <a:t>快速的發展讓語音辨識與影像辨識的效能有了巨大的進步。</a:t>
            </a:r>
            <a:endParaRPr lang="en-US" altLang="zh-TW" sz="1200" dirty="0">
              <a:solidFill>
                <a:schemeClr val="tx1">
                  <a:lumMod val="65000"/>
                  <a:lumOff val="35000"/>
                </a:schemeClr>
              </a:solidFill>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4</a:t>
            </a:fld>
            <a:endParaRPr lang="zh-CN" altLang="en-US"/>
          </a:p>
        </p:txBody>
      </p:sp>
    </p:spTree>
    <p:extLst>
      <p:ext uri="{BB962C8B-B14F-4D97-AF65-F5344CB8AC3E}">
        <p14:creationId xmlns:p14="http://schemas.microsoft.com/office/powerpoint/2010/main" val="339510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dirty="0">
                <a:solidFill>
                  <a:schemeClr val="tx1">
                    <a:lumMod val="65000"/>
                    <a:lumOff val="35000"/>
                  </a:schemeClr>
                </a:solidFill>
                <a:cs typeface="+mn-ea"/>
                <a:sym typeface="+mn-lt"/>
              </a:rPr>
              <a:t>為避免此情況發生，我們希望做出一個裝置，能放在各個十字路口或重大道路中，來輔助用路人能適時做出正確的避讓決策保障雙方的用路安全。</a:t>
            </a:r>
            <a:endParaRPr lang="en-US" altLang="zh-TW" sz="1200" dirty="0">
              <a:solidFill>
                <a:schemeClr val="tx1">
                  <a:lumMod val="65000"/>
                  <a:lumOff val="35000"/>
                </a:schemeClr>
              </a:solidFill>
              <a:cs typeface="+mn-ea"/>
              <a:sym typeface="+mn-lt"/>
            </a:endParaRPr>
          </a:p>
          <a:p>
            <a:r>
              <a:rPr lang="en-US" altLang="zh-TW" sz="1200" dirty="0">
                <a:solidFill>
                  <a:schemeClr val="tx1">
                    <a:lumMod val="65000"/>
                    <a:lumOff val="35000"/>
                  </a:schemeClr>
                </a:solidFill>
                <a:cs typeface="+mn-ea"/>
                <a:sym typeface="+mn-lt"/>
              </a:rPr>
              <a:t>(</a:t>
            </a:r>
            <a:r>
              <a:rPr lang="zh-TW" altLang="en-US" sz="1200" dirty="0">
                <a:solidFill>
                  <a:schemeClr val="tx1">
                    <a:lumMod val="65000"/>
                    <a:lumOff val="35000"/>
                  </a:schemeClr>
                </a:solidFill>
                <a:cs typeface="+mn-ea"/>
                <a:sym typeface="+mn-lt"/>
              </a:rPr>
              <a:t>例：雨聲、汽機車雜音及其他噪音</a:t>
            </a:r>
            <a:r>
              <a:rPr lang="en-US" altLang="zh-TW" sz="1200" dirty="0">
                <a:solidFill>
                  <a:schemeClr val="tx1">
                    <a:lumMod val="65000"/>
                    <a:lumOff val="35000"/>
                  </a:schemeClr>
                </a:solidFill>
                <a:cs typeface="+mn-ea"/>
                <a:sym typeface="+mn-lt"/>
              </a:rPr>
              <a:t>)</a:t>
            </a: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5</a:t>
            </a:fld>
            <a:endParaRPr lang="zh-CN" altLang="en-US"/>
          </a:p>
        </p:txBody>
      </p:sp>
    </p:spTree>
    <p:extLst>
      <p:ext uri="{BB962C8B-B14F-4D97-AF65-F5344CB8AC3E}">
        <p14:creationId xmlns:p14="http://schemas.microsoft.com/office/powerpoint/2010/main" val="3000988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52400" lvl="0" indent="304800" algn="just" rtl="0">
              <a:lnSpc>
                <a:spcPct val="115000"/>
              </a:lnSpc>
              <a:spcBef>
                <a:spcPts val="0"/>
              </a:spcBef>
              <a:spcAft>
                <a:spcPts val="0"/>
              </a:spcAft>
              <a:buClr>
                <a:schemeClr val="dk1"/>
              </a:buClr>
              <a:buSzPts val="1100"/>
              <a:buFont typeface="Arial"/>
              <a:buNone/>
            </a:pPr>
            <a:r>
              <a:rPr lang="zh-TW" altLang="en-US" sz="1200" dirty="0">
                <a:solidFill>
                  <a:schemeClr val="dk1"/>
                </a:solidFill>
              </a:rPr>
              <a:t>並藉由「都卜勒效應</a:t>
            </a:r>
            <a:r>
              <a:rPr lang="en-US" altLang="zh-TW" sz="1200" dirty="0">
                <a:solidFill>
                  <a:schemeClr val="dk1"/>
                </a:solidFill>
              </a:rPr>
              <a:t>(Doppler effect)</a:t>
            </a:r>
            <a:r>
              <a:rPr lang="zh-TW" altLang="en-US" sz="1200" dirty="0">
                <a:solidFill>
                  <a:schemeClr val="dk1"/>
                </a:solidFill>
              </a:rPr>
              <a:t>」，推算出警笛聲「行進方向」與「距離」，讓駕駛及時根據裝置提示得知是否有避讓必要，以及正確的避讓方式，幫助駕駛人判斷是否有需要迴避的緊急事件，避免延誤緊急任務的執行。</a:t>
            </a:r>
          </a:p>
          <a:p>
            <a:pPr marL="152400" lvl="0" indent="304800" algn="just" rtl="0">
              <a:lnSpc>
                <a:spcPct val="115000"/>
              </a:lnSpc>
              <a:spcBef>
                <a:spcPts val="0"/>
              </a:spcBef>
              <a:spcAft>
                <a:spcPts val="0"/>
              </a:spcAft>
              <a:buClr>
                <a:schemeClr val="dk1"/>
              </a:buClr>
              <a:buSzPts val="1100"/>
              <a:buFont typeface="Arial"/>
              <a:buNone/>
            </a:pPr>
            <a:endParaRPr lang="zh-TW" altLang="en-US" sz="1200" dirty="0">
              <a:solidFill>
                <a:schemeClr val="dk1"/>
              </a:solidFill>
            </a:endParaRPr>
          </a:p>
          <a:p>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6</a:t>
            </a:fld>
            <a:endParaRPr lang="zh-CN" altLang="en-US"/>
          </a:p>
        </p:txBody>
      </p:sp>
    </p:spTree>
    <p:extLst>
      <p:ext uri="{BB962C8B-B14F-4D97-AF65-F5344CB8AC3E}">
        <p14:creationId xmlns:p14="http://schemas.microsoft.com/office/powerpoint/2010/main" val="3835082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a:t>
            </a:fld>
            <a:endParaRPr lang="zh-CN" altLang="en-US"/>
          </a:p>
        </p:txBody>
      </p:sp>
    </p:spTree>
    <p:extLst>
      <p:ext uri="{BB962C8B-B14F-4D97-AF65-F5344CB8AC3E}">
        <p14:creationId xmlns:p14="http://schemas.microsoft.com/office/powerpoint/2010/main" val="4194511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a:t>
            </a:fld>
            <a:endParaRPr lang="zh-CN" altLang="en-US"/>
          </a:p>
        </p:txBody>
      </p:sp>
    </p:spTree>
    <p:extLst>
      <p:ext uri="{BB962C8B-B14F-4D97-AF65-F5344CB8AC3E}">
        <p14:creationId xmlns:p14="http://schemas.microsoft.com/office/powerpoint/2010/main" val="164921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09600" indent="304800" algn="just" rtl="0">
              <a:spcBef>
                <a:spcPts val="0"/>
              </a:spcBef>
              <a:spcAft>
                <a:spcPts val="0"/>
              </a:spcAft>
            </a:pPr>
            <a:r>
              <a:rPr lang="zh-TW" altLang="en-US" sz="1800" b="0" i="0" u="none" strike="noStrike" dirty="0">
                <a:solidFill>
                  <a:srgbClr val="000000"/>
                </a:solidFill>
                <a:effectLst/>
                <a:latin typeface="Arial" panose="020B0604020202020204" pitchFamily="34" charset="0"/>
              </a:rPr>
              <a:t>未來假使想新增更多的警笛聲辨識，不再需要耗費人力與時間外出蒐集資料集，拆下</a:t>
            </a:r>
            <a:r>
              <a:rPr lang="en-US" altLang="zh-TW" sz="1800" b="0" i="0" u="none" strike="noStrike" dirty="0">
                <a:solidFill>
                  <a:srgbClr val="000000"/>
                </a:solidFill>
                <a:effectLst/>
                <a:latin typeface="Arial" panose="020B0604020202020204" pitchFamily="34" charset="0"/>
              </a:rPr>
              <a:t>Raspberry Pi 4</a:t>
            </a:r>
            <a:r>
              <a:rPr lang="zh-TW" altLang="en-US" sz="1800" b="0" i="0" u="none" strike="noStrike" dirty="0">
                <a:solidFill>
                  <a:srgbClr val="000000"/>
                </a:solidFill>
                <a:effectLst/>
                <a:latin typeface="Arial" panose="020B0604020202020204" pitchFamily="34" charset="0"/>
              </a:rPr>
              <a:t>導入模型，只需透過</a:t>
            </a:r>
            <a:r>
              <a:rPr lang="en-US" altLang="zh-TW" sz="1800" b="0" i="0" u="none" strike="noStrike" dirty="0">
                <a:solidFill>
                  <a:srgbClr val="000000"/>
                </a:solidFill>
                <a:effectLst/>
                <a:latin typeface="Arial" panose="020B0604020202020204" pitchFamily="34" charset="0"/>
              </a:rPr>
              <a:t>5G</a:t>
            </a:r>
            <a:r>
              <a:rPr lang="zh-TW" altLang="en-US" sz="1800" b="0" i="0" u="none" strike="noStrike" dirty="0">
                <a:solidFill>
                  <a:srgbClr val="000000"/>
                </a:solidFill>
                <a:effectLst/>
                <a:latin typeface="Arial" panose="020B0604020202020204" pitchFamily="34" charset="0"/>
              </a:rPr>
              <a:t>的傳遞大量資料集，給機房做訓練，很快地增加更多警笛的辨識。</a:t>
            </a:r>
            <a:endParaRPr lang="zh-TW" altLang="en-US" b="0" dirty="0">
              <a:effectLst/>
            </a:endParaRPr>
          </a:p>
          <a:p>
            <a:br>
              <a:rPr lang="zh-TW" altLang="en-US" dirty="0"/>
            </a:b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9</a:t>
            </a:fld>
            <a:endParaRPr lang="zh-CN" altLang="en-US"/>
          </a:p>
        </p:txBody>
      </p:sp>
    </p:spTree>
    <p:extLst>
      <p:ext uri="{BB962C8B-B14F-4D97-AF65-F5344CB8AC3E}">
        <p14:creationId xmlns:p14="http://schemas.microsoft.com/office/powerpoint/2010/main" val="4021826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936598"/>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14" name="组合 13"/>
          <p:cNvGrpSpPr/>
          <p:nvPr userDrawn="1"/>
        </p:nvGrpSpPr>
        <p:grpSpPr>
          <a:xfrm>
            <a:off x="337511" y="183664"/>
            <a:ext cx="528375" cy="484787"/>
            <a:chOff x="337511" y="183664"/>
            <a:chExt cx="528375" cy="484787"/>
          </a:xfrm>
        </p:grpSpPr>
        <p:sp>
          <p:nvSpPr>
            <p:cNvPr id="15" name="椭圆 14"/>
            <p:cNvSpPr/>
            <p:nvPr/>
          </p:nvSpPr>
          <p:spPr>
            <a:xfrm>
              <a:off x="359098" y="183664"/>
              <a:ext cx="484788" cy="484787"/>
            </a:xfrm>
            <a:prstGeom prst="ellipse">
              <a:avLst/>
            </a:prstGeom>
            <a:no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15499" y="237042"/>
              <a:ext cx="378031" cy="37803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29509" y="186824"/>
              <a:ext cx="112907" cy="112907"/>
            </a:xfrm>
            <a:prstGeom prst="ellipse">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37511" y="278417"/>
              <a:ext cx="82915" cy="82915"/>
            </a:xfrm>
            <a:prstGeom prst="ellipse">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15499" y="581071"/>
              <a:ext cx="63760" cy="63760"/>
            </a:xfrm>
            <a:prstGeom prst="ellipse">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99881" y="485964"/>
              <a:ext cx="66005" cy="66005"/>
            </a:xfrm>
            <a:prstGeom prst="ellipse">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8972660"/>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1" name="Picture Placeholder 7"/>
          <p:cNvSpPr>
            <a:spLocks noGrp="1"/>
          </p:cNvSpPr>
          <p:nvPr>
            <p:ph type="pic" sz="quarter" idx="12"/>
          </p:nvPr>
        </p:nvSpPr>
        <p:spPr>
          <a:xfrm>
            <a:off x="4921458" y="781003"/>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2" name="Picture Placeholder 7"/>
          <p:cNvSpPr>
            <a:spLocks noGrp="1"/>
          </p:cNvSpPr>
          <p:nvPr>
            <p:ph type="pic" sz="quarter" idx="13"/>
          </p:nvPr>
        </p:nvSpPr>
        <p:spPr>
          <a:xfrm>
            <a:off x="6824904" y="2328028"/>
            <a:ext cx="1836773" cy="25190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3" name="Picture Placeholder 7"/>
          <p:cNvSpPr>
            <a:spLocks noGrp="1"/>
          </p:cNvSpPr>
          <p:nvPr>
            <p:ph type="pic" sz="quarter" idx="14"/>
          </p:nvPr>
        </p:nvSpPr>
        <p:spPr>
          <a:xfrm>
            <a:off x="6824904" y="777552"/>
            <a:ext cx="1836773" cy="1473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4" name="Picture Placeholder 7"/>
          <p:cNvSpPr>
            <a:spLocks noGrp="1"/>
          </p:cNvSpPr>
          <p:nvPr>
            <p:ph type="pic" sz="quarter" idx="15"/>
          </p:nvPr>
        </p:nvSpPr>
        <p:spPr>
          <a:xfrm>
            <a:off x="4921458" y="2911151"/>
            <a:ext cx="1836773" cy="19359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Tree>
    <p:extLst>
      <p:ext uri="{BB962C8B-B14F-4D97-AF65-F5344CB8AC3E}">
        <p14:creationId xmlns:p14="http://schemas.microsoft.com/office/powerpoint/2010/main" val="336038189"/>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19" name="Picture Placeholder 7"/>
          <p:cNvSpPr>
            <a:spLocks noGrp="1"/>
          </p:cNvSpPr>
          <p:nvPr>
            <p:ph type="pic" sz="quarter" idx="12"/>
          </p:nvPr>
        </p:nvSpPr>
        <p:spPr>
          <a:xfrm>
            <a:off x="842416"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0" name="Picture Placeholder 7"/>
          <p:cNvSpPr>
            <a:spLocks noGrp="1"/>
          </p:cNvSpPr>
          <p:nvPr>
            <p:ph type="pic" sz="quarter" idx="13"/>
          </p:nvPr>
        </p:nvSpPr>
        <p:spPr>
          <a:xfrm>
            <a:off x="2773829"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5" name="Picture Placeholder 7"/>
          <p:cNvSpPr>
            <a:spLocks noGrp="1"/>
          </p:cNvSpPr>
          <p:nvPr>
            <p:ph type="pic" sz="quarter" idx="14"/>
          </p:nvPr>
        </p:nvSpPr>
        <p:spPr>
          <a:xfrm>
            <a:off x="4705242"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
        <p:nvSpPr>
          <p:cNvPr id="26" name="Picture Placeholder 7"/>
          <p:cNvSpPr>
            <a:spLocks noGrp="1"/>
          </p:cNvSpPr>
          <p:nvPr>
            <p:ph type="pic" sz="quarter" idx="15"/>
          </p:nvPr>
        </p:nvSpPr>
        <p:spPr>
          <a:xfrm>
            <a:off x="6636655" y="1443475"/>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Tree>
    <p:extLst>
      <p:ext uri="{BB962C8B-B14F-4D97-AF65-F5344CB8AC3E}">
        <p14:creationId xmlns:p14="http://schemas.microsoft.com/office/powerpoint/2010/main" val="3568551518"/>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9" name="Picture Placeholder 7"/>
          <p:cNvSpPr>
            <a:spLocks noGrp="1"/>
          </p:cNvSpPr>
          <p:nvPr>
            <p:ph type="pic" sz="quarter" idx="12"/>
          </p:nvPr>
        </p:nvSpPr>
        <p:spPr>
          <a:xfrm>
            <a:off x="337511" y="1088314"/>
            <a:ext cx="8499413" cy="27348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Arial Unicode MS" panose="020B0604020202020204" pitchFamily="34" charset="-122"/>
              </a:defRPr>
            </a:lvl1pPr>
          </a:lstStyle>
          <a:p>
            <a:pPr marL="0" lvl="0" algn="ctr"/>
            <a:endParaRPr lang="en-US" dirty="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6302118" y="2944975"/>
            <a:ext cx="775136" cy="230832"/>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pPr defTabSz="914400"/>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pPr defTabSz="914400"/>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pPr defTabSz="914400"/>
            <a:r>
              <a:rPr lang="en-US" altLang="zh-CN" sz="100" dirty="0">
                <a:solidFill>
                  <a:prstClr val="white"/>
                </a:solidFill>
                <a:latin typeface="Calibri"/>
                <a:ea typeface="宋体"/>
              </a:rPr>
              <a:t> </a:t>
            </a:r>
          </a:p>
        </p:txBody>
      </p:sp>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2021/12/2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10F7005-9383-42C0-A374-E507AD6B23EE}" type="datetimeFigureOut">
              <a:rPr lang="zh-CN" altLang="en-US" smtClean="0"/>
              <a:t>2021/12/2</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495EA4E-3D33-45DE-B4D9-3F7D650B89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50" r:id="rId16"/>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椭圆 65"/>
          <p:cNvSpPr/>
          <p:nvPr/>
        </p:nvSpPr>
        <p:spPr>
          <a:xfrm>
            <a:off x="1256583" y="3729788"/>
            <a:ext cx="677676" cy="677676"/>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67" name="椭圆 66"/>
          <p:cNvSpPr/>
          <p:nvPr/>
        </p:nvSpPr>
        <p:spPr>
          <a:xfrm>
            <a:off x="1458034" y="1269681"/>
            <a:ext cx="274777" cy="274777"/>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68" name="同心圆 67"/>
          <p:cNvSpPr/>
          <p:nvPr/>
        </p:nvSpPr>
        <p:spPr>
          <a:xfrm>
            <a:off x="3216986" y="4440948"/>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69" name="椭圆 68"/>
          <p:cNvSpPr/>
          <p:nvPr/>
        </p:nvSpPr>
        <p:spPr>
          <a:xfrm>
            <a:off x="3230128" y="4454089"/>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0" name="同心圆 69"/>
          <p:cNvSpPr/>
          <p:nvPr/>
        </p:nvSpPr>
        <p:spPr>
          <a:xfrm>
            <a:off x="2712289" y="923490"/>
            <a:ext cx="623903" cy="623903"/>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71" name="椭圆 70"/>
          <p:cNvSpPr/>
          <p:nvPr/>
        </p:nvSpPr>
        <p:spPr>
          <a:xfrm>
            <a:off x="2725906" y="937107"/>
            <a:ext cx="596669" cy="596669"/>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2" name="同心圆 71"/>
          <p:cNvSpPr/>
          <p:nvPr/>
        </p:nvSpPr>
        <p:spPr>
          <a:xfrm>
            <a:off x="2098096" y="4423601"/>
            <a:ext cx="219777" cy="219777"/>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73" name="椭圆 72"/>
          <p:cNvSpPr/>
          <p:nvPr/>
        </p:nvSpPr>
        <p:spPr>
          <a:xfrm>
            <a:off x="2107689" y="4433195"/>
            <a:ext cx="200590" cy="20059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4" name="同心圆 73"/>
          <p:cNvSpPr/>
          <p:nvPr/>
        </p:nvSpPr>
        <p:spPr>
          <a:xfrm>
            <a:off x="773524" y="3230102"/>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75" name="椭圆 74"/>
          <p:cNvSpPr/>
          <p:nvPr/>
        </p:nvSpPr>
        <p:spPr>
          <a:xfrm>
            <a:off x="786091" y="3242670"/>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6" name="椭圆 75"/>
          <p:cNvSpPr/>
          <p:nvPr/>
        </p:nvSpPr>
        <p:spPr>
          <a:xfrm>
            <a:off x="2033501" y="1132292"/>
            <a:ext cx="412166" cy="412166"/>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7" name="椭圆 76"/>
          <p:cNvSpPr/>
          <p:nvPr/>
        </p:nvSpPr>
        <p:spPr>
          <a:xfrm>
            <a:off x="3024240" y="3866718"/>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78" name="同心圆 77"/>
          <p:cNvSpPr/>
          <p:nvPr/>
        </p:nvSpPr>
        <p:spPr>
          <a:xfrm>
            <a:off x="3600310" y="4149157"/>
            <a:ext cx="452191" cy="452191"/>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79" name="椭圆 78"/>
          <p:cNvSpPr/>
          <p:nvPr/>
        </p:nvSpPr>
        <p:spPr>
          <a:xfrm>
            <a:off x="3610180" y="4159027"/>
            <a:ext cx="432452" cy="43245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0" name="椭圆 79"/>
          <p:cNvSpPr/>
          <p:nvPr/>
        </p:nvSpPr>
        <p:spPr>
          <a:xfrm>
            <a:off x="479790" y="4314422"/>
            <a:ext cx="379661" cy="379661"/>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1" name="同心圆 80"/>
          <p:cNvSpPr/>
          <p:nvPr/>
        </p:nvSpPr>
        <p:spPr>
          <a:xfrm>
            <a:off x="2479790" y="3699099"/>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82" name="椭圆 81"/>
          <p:cNvSpPr/>
          <p:nvPr/>
        </p:nvSpPr>
        <p:spPr>
          <a:xfrm>
            <a:off x="2492931" y="3712241"/>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3" name="同心圆 82"/>
          <p:cNvSpPr/>
          <p:nvPr/>
        </p:nvSpPr>
        <p:spPr>
          <a:xfrm>
            <a:off x="2470196" y="249673"/>
            <a:ext cx="219777" cy="219777"/>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84" name="椭圆 83"/>
          <p:cNvSpPr/>
          <p:nvPr/>
        </p:nvSpPr>
        <p:spPr>
          <a:xfrm>
            <a:off x="2479790" y="259266"/>
            <a:ext cx="200590" cy="20059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5" name="同心圆 84"/>
          <p:cNvSpPr/>
          <p:nvPr/>
        </p:nvSpPr>
        <p:spPr>
          <a:xfrm>
            <a:off x="786092" y="833234"/>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86" name="椭圆 85"/>
          <p:cNvSpPr/>
          <p:nvPr/>
        </p:nvSpPr>
        <p:spPr>
          <a:xfrm>
            <a:off x="798659" y="845802"/>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7" name="椭圆 86"/>
          <p:cNvSpPr/>
          <p:nvPr/>
        </p:nvSpPr>
        <p:spPr>
          <a:xfrm>
            <a:off x="2170890" y="574569"/>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88" name="同心圆 87"/>
          <p:cNvSpPr/>
          <p:nvPr/>
        </p:nvSpPr>
        <p:spPr>
          <a:xfrm>
            <a:off x="503923" y="1269681"/>
            <a:ext cx="727904" cy="727904"/>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89" name="椭圆 88"/>
          <p:cNvSpPr/>
          <p:nvPr/>
        </p:nvSpPr>
        <p:spPr>
          <a:xfrm>
            <a:off x="519810" y="1285567"/>
            <a:ext cx="696131" cy="696131"/>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0" name="同心圆 89"/>
          <p:cNvSpPr/>
          <p:nvPr/>
        </p:nvSpPr>
        <p:spPr>
          <a:xfrm>
            <a:off x="3610178" y="367913"/>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91" name="椭圆 90"/>
          <p:cNvSpPr/>
          <p:nvPr/>
        </p:nvSpPr>
        <p:spPr>
          <a:xfrm>
            <a:off x="3622746" y="380480"/>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2" name="椭圆 91"/>
          <p:cNvSpPr/>
          <p:nvPr/>
        </p:nvSpPr>
        <p:spPr>
          <a:xfrm>
            <a:off x="464439" y="2571751"/>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3" name="椭圆 92"/>
          <p:cNvSpPr/>
          <p:nvPr/>
        </p:nvSpPr>
        <p:spPr>
          <a:xfrm>
            <a:off x="222274" y="322042"/>
            <a:ext cx="379661" cy="379661"/>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4" name="同心圆 93"/>
          <p:cNvSpPr/>
          <p:nvPr/>
        </p:nvSpPr>
        <p:spPr>
          <a:xfrm>
            <a:off x="2630319" y="4754469"/>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95" name="椭圆 94"/>
          <p:cNvSpPr/>
          <p:nvPr/>
        </p:nvSpPr>
        <p:spPr>
          <a:xfrm>
            <a:off x="2643461" y="4767610"/>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6" name="同心圆 95"/>
          <p:cNvSpPr/>
          <p:nvPr/>
        </p:nvSpPr>
        <p:spPr>
          <a:xfrm>
            <a:off x="8401532" y="4823614"/>
            <a:ext cx="287919" cy="25673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97" name="椭圆 96"/>
          <p:cNvSpPr/>
          <p:nvPr/>
        </p:nvSpPr>
        <p:spPr>
          <a:xfrm>
            <a:off x="8414099" y="4834821"/>
            <a:ext cx="262784" cy="23431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98" name="同心圆 97"/>
          <p:cNvSpPr/>
          <p:nvPr/>
        </p:nvSpPr>
        <p:spPr>
          <a:xfrm>
            <a:off x="2539444" y="1503279"/>
            <a:ext cx="150530" cy="15053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black"/>
              </a:solidFill>
              <a:latin typeface="Calibri"/>
              <a:ea typeface="宋体" panose="02010600030101010101" pitchFamily="2" charset="-122"/>
            </a:endParaRPr>
          </a:p>
        </p:txBody>
      </p:sp>
      <p:sp>
        <p:nvSpPr>
          <p:cNvPr id="99" name="椭圆 98"/>
          <p:cNvSpPr/>
          <p:nvPr/>
        </p:nvSpPr>
        <p:spPr>
          <a:xfrm>
            <a:off x="2546014" y="1509849"/>
            <a:ext cx="137389" cy="137389"/>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algn="ctr" defTabSz="914378" fontAlgn="base">
              <a:spcBef>
                <a:spcPct val="0"/>
              </a:spcBef>
              <a:spcAft>
                <a:spcPct val="0"/>
              </a:spcAft>
              <a:defRPr/>
            </a:pPr>
            <a:endParaRPr lang="zh-CN" altLang="en-US" sz="1800" kern="0">
              <a:solidFill>
                <a:prstClr val="white"/>
              </a:solidFill>
              <a:latin typeface="Calibri"/>
              <a:ea typeface="宋体" panose="02010600030101010101" pitchFamily="2" charset="-122"/>
            </a:endParaRPr>
          </a:p>
        </p:txBody>
      </p:sp>
      <p:sp>
        <p:nvSpPr>
          <p:cNvPr id="100" name="文本框 9"/>
          <p:cNvSpPr txBox="1"/>
          <p:nvPr/>
        </p:nvSpPr>
        <p:spPr>
          <a:xfrm>
            <a:off x="2539444" y="2605820"/>
            <a:ext cx="5997434" cy="630942"/>
          </a:xfrm>
          <a:prstGeom prst="rect">
            <a:avLst/>
          </a:prstGeom>
          <a:noFill/>
        </p:spPr>
        <p:txBody>
          <a:bodyPr wrap="square" lIns="0" tIns="0" rIns="0" bIns="0" rtlCol="0">
            <a:spAutoFit/>
          </a:bodyPr>
          <a:lstStyle/>
          <a:p>
            <a:pPr lvl="0" algn="r"/>
            <a:r>
              <a:rPr lang="zh-TW" altLang="en-US" sz="4100" b="1" dirty="0">
                <a:solidFill>
                  <a:srgbClr val="27506E"/>
                </a:solidFill>
                <a:latin typeface="微软雅黑" panose="020B0503020204020204" pitchFamily="34" charset="-122"/>
              </a:rPr>
              <a:t>讓出一條「聲」路</a:t>
            </a:r>
            <a:endParaRPr lang="zh-CN" altLang="en-US" sz="4100" b="1" dirty="0">
              <a:solidFill>
                <a:srgbClr val="27506E"/>
              </a:solidFill>
              <a:latin typeface="微软雅黑" panose="020B0503020204020204" pitchFamily="34" charset="-122"/>
            </a:endParaRPr>
          </a:p>
        </p:txBody>
      </p:sp>
      <p:sp>
        <p:nvSpPr>
          <p:cNvPr id="102" name="文本框 68"/>
          <p:cNvSpPr txBox="1"/>
          <p:nvPr/>
        </p:nvSpPr>
        <p:spPr>
          <a:xfrm>
            <a:off x="3161629" y="3320704"/>
            <a:ext cx="5375249" cy="1077218"/>
          </a:xfrm>
          <a:prstGeom prst="rect">
            <a:avLst/>
          </a:prstGeom>
          <a:noFill/>
        </p:spPr>
        <p:txBody>
          <a:bodyPr wrap="square" lIns="0" tIns="0" rIns="0" bIns="0" rtlCol="0">
            <a:spAutoFit/>
          </a:bodyPr>
          <a:lstStyle/>
          <a:p>
            <a:pPr algn="r">
              <a:defRPr/>
            </a:pPr>
            <a:r>
              <a:rPr lang="en-US" altLang="zh-TW" sz="1400" dirty="0">
                <a:solidFill>
                  <a:srgbClr val="27506E"/>
                </a:solidFill>
                <a:latin typeface="Adobe 繁黑體 Std B" panose="020B0700000000000000" pitchFamily="34" charset="-128"/>
                <a:ea typeface="Adobe 繁黑體 Std B" panose="020B0700000000000000" pitchFamily="34" charset="-128"/>
              </a:rPr>
              <a:t>1410731030</a:t>
            </a:r>
            <a:r>
              <a:rPr lang="zh-TW" altLang="en-US" sz="1400" dirty="0">
                <a:solidFill>
                  <a:srgbClr val="27506E"/>
                </a:solidFill>
                <a:latin typeface="Adobe 繁黑體 Std B" panose="020B0700000000000000" pitchFamily="34" charset="-128"/>
                <a:ea typeface="Adobe 繁黑體 Std B" panose="020B0700000000000000" pitchFamily="34" charset="-128"/>
              </a:rPr>
              <a:t>洪翊豪</a:t>
            </a:r>
          </a:p>
          <a:p>
            <a:pPr algn="r">
              <a:defRPr/>
            </a:pPr>
            <a:r>
              <a:rPr lang="en-US" altLang="zh-TW" sz="1400" dirty="0">
                <a:solidFill>
                  <a:srgbClr val="27506E"/>
                </a:solidFill>
                <a:latin typeface="Adobe 繁黑體 Std B" panose="020B0700000000000000" pitchFamily="34" charset="-128"/>
                <a:ea typeface="Adobe 繁黑體 Std B" panose="020B0700000000000000" pitchFamily="34" charset="-128"/>
              </a:rPr>
              <a:t>1410731034</a:t>
            </a:r>
            <a:r>
              <a:rPr lang="zh-TW" altLang="en-US" sz="1400" dirty="0">
                <a:solidFill>
                  <a:srgbClr val="27506E"/>
                </a:solidFill>
                <a:latin typeface="Adobe 繁黑體 Std B" panose="020B0700000000000000" pitchFamily="34" charset="-128"/>
                <a:ea typeface="Adobe 繁黑體 Std B" panose="020B0700000000000000" pitchFamily="34" charset="-128"/>
              </a:rPr>
              <a:t>陳育銘</a:t>
            </a:r>
          </a:p>
          <a:p>
            <a:pPr algn="r">
              <a:defRPr/>
            </a:pPr>
            <a:r>
              <a:rPr lang="en-US" altLang="zh-TW" sz="1400" dirty="0">
                <a:solidFill>
                  <a:srgbClr val="27506E"/>
                </a:solidFill>
                <a:latin typeface="Adobe 繁黑體 Std B" panose="020B0700000000000000" pitchFamily="34" charset="-128"/>
                <a:ea typeface="Adobe 繁黑體 Std B" panose="020B0700000000000000" pitchFamily="34" charset="-128"/>
              </a:rPr>
              <a:t>1410731036</a:t>
            </a:r>
            <a:r>
              <a:rPr lang="zh-TW" altLang="en-US" sz="1400" dirty="0">
                <a:solidFill>
                  <a:srgbClr val="27506E"/>
                </a:solidFill>
                <a:latin typeface="Adobe 繁黑體 Std B" panose="020B0700000000000000" pitchFamily="34" charset="-128"/>
                <a:ea typeface="Adobe 繁黑體 Std B" panose="020B0700000000000000" pitchFamily="34" charset="-128"/>
              </a:rPr>
              <a:t>陳郁豪</a:t>
            </a:r>
          </a:p>
          <a:p>
            <a:pPr algn="r">
              <a:defRPr/>
            </a:pPr>
            <a:r>
              <a:rPr lang="en-US" altLang="zh-TW" sz="1400" dirty="0">
                <a:solidFill>
                  <a:srgbClr val="27506E"/>
                </a:solidFill>
                <a:latin typeface="Adobe 繁黑體 Std B" panose="020B0700000000000000" pitchFamily="34" charset="-128"/>
                <a:ea typeface="Adobe 繁黑體 Std B" panose="020B0700000000000000" pitchFamily="34" charset="-128"/>
              </a:rPr>
              <a:t>1410731037</a:t>
            </a:r>
            <a:r>
              <a:rPr lang="zh-TW" altLang="en-US" sz="1400" dirty="0">
                <a:solidFill>
                  <a:srgbClr val="27506E"/>
                </a:solidFill>
                <a:latin typeface="Adobe 繁黑體 Std B" panose="020B0700000000000000" pitchFamily="34" charset="-128"/>
                <a:ea typeface="Adobe 繁黑體 Std B" panose="020B0700000000000000" pitchFamily="34" charset="-128"/>
              </a:rPr>
              <a:t>焦台盛</a:t>
            </a:r>
          </a:p>
          <a:p>
            <a:pPr algn="r">
              <a:defRPr/>
            </a:pPr>
            <a:r>
              <a:rPr lang="en-US" altLang="zh-TW" sz="1400" dirty="0">
                <a:solidFill>
                  <a:srgbClr val="27506E"/>
                </a:solidFill>
                <a:latin typeface="Adobe 繁黑體 Std B" panose="020B0700000000000000" pitchFamily="34" charset="-128"/>
                <a:ea typeface="Adobe 繁黑體 Std B" panose="020B0700000000000000" pitchFamily="34" charset="-128"/>
              </a:rPr>
              <a:t>1410731040</a:t>
            </a:r>
            <a:r>
              <a:rPr lang="zh-TW" altLang="en-US" sz="1400" dirty="0">
                <a:solidFill>
                  <a:srgbClr val="27506E"/>
                </a:solidFill>
                <a:latin typeface="Adobe 繁黑體 Std B" panose="020B0700000000000000" pitchFamily="34" charset="-128"/>
                <a:ea typeface="Adobe 繁黑體 Std B" panose="020B0700000000000000" pitchFamily="34" charset="-128"/>
              </a:rPr>
              <a:t>簡名益</a:t>
            </a:r>
          </a:p>
        </p:txBody>
      </p:sp>
      <p:pic>
        <p:nvPicPr>
          <p:cNvPr id="39" name="Google Shape;56;p13">
            <a:extLst>
              <a:ext uri="{FF2B5EF4-FFF2-40B4-BE49-F238E27FC236}">
                <a16:creationId xmlns:a16="http://schemas.microsoft.com/office/drawing/2014/main" id="{D99AB1F0-D506-4D73-9B59-22CE74581D7A}"/>
              </a:ext>
            </a:extLst>
          </p:cNvPr>
          <p:cNvPicPr preferRelativeResize="0"/>
          <p:nvPr/>
        </p:nvPicPr>
        <p:blipFill>
          <a:blip r:embed="rId3">
            <a:alphaModFix/>
          </a:blip>
          <a:stretch>
            <a:fillRect/>
          </a:stretch>
        </p:blipFill>
        <p:spPr>
          <a:xfrm>
            <a:off x="4428759" y="873584"/>
            <a:ext cx="2025269" cy="1640600"/>
          </a:xfrm>
          <a:prstGeom prst="rect">
            <a:avLst/>
          </a:prstGeom>
          <a:noFill/>
          <a:ln>
            <a:noFill/>
          </a:ln>
        </p:spPr>
      </p:pic>
    </p:spTree>
    <p:extLst>
      <p:ext uri="{BB962C8B-B14F-4D97-AF65-F5344CB8AC3E}">
        <p14:creationId xmlns:p14="http://schemas.microsoft.com/office/powerpoint/2010/main" val="1403605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03</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5547325" y="188572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200" dirty="0">
                <a:solidFill>
                  <a:schemeClr val="accent1"/>
                </a:solidFill>
                <a:cs typeface="+mn-ea"/>
                <a:sym typeface="+mn-lt"/>
              </a:rPr>
              <a:t>設計理念</a:t>
            </a:r>
          </a:p>
        </p:txBody>
      </p:sp>
      <p:sp>
        <p:nvSpPr>
          <p:cNvPr id="7" name="矩形 6"/>
          <p:cNvSpPr/>
          <p:nvPr/>
        </p:nvSpPr>
        <p:spPr>
          <a:xfrm>
            <a:off x="3803103" y="1929971"/>
            <a:ext cx="1570054" cy="431678"/>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PART   THREE</a:t>
            </a:r>
            <a:endParaRPr lang="zh-CN" altLang="en-US" sz="16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5066819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設計理念</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獨立裝置</a:t>
            </a:r>
            <a:endParaRPr lang="zh-CN" altLang="en-US" sz="2000" dirty="0">
              <a:solidFill>
                <a:schemeClr val="accent1"/>
              </a:solidFill>
              <a:cs typeface="+mn-ea"/>
              <a:sym typeface="+mn-lt"/>
            </a:endParaRPr>
          </a:p>
        </p:txBody>
      </p:sp>
      <p:sp>
        <p:nvSpPr>
          <p:cNvPr id="27" name="文本框 6"/>
          <p:cNvSpPr txBox="1"/>
          <p:nvPr/>
        </p:nvSpPr>
        <p:spPr>
          <a:xfrm>
            <a:off x="323850" y="1531567"/>
            <a:ext cx="7919020" cy="11564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rPr>
              <a:t>為了做出能量產且可設置在各個紅綠燈十字路口的裝置，由於成本考量，我們選用小型而功能強大的</a:t>
            </a:r>
            <a:r>
              <a:rPr lang="en-US" altLang="zh-TW" sz="1600" dirty="0">
                <a:solidFill>
                  <a:schemeClr val="tx1">
                    <a:lumMod val="65000"/>
                    <a:lumOff val="35000"/>
                  </a:schemeClr>
                </a:solidFill>
                <a:cs typeface="+mn-ea"/>
              </a:rPr>
              <a:t>Raspberry Pi</a:t>
            </a:r>
            <a:r>
              <a:rPr lang="zh-TW" altLang="en-US" sz="1600" dirty="0">
                <a:solidFill>
                  <a:schemeClr val="tx1">
                    <a:lumMod val="65000"/>
                    <a:lumOff val="35000"/>
                  </a:schemeClr>
                </a:solidFill>
                <a:cs typeface="+mn-ea"/>
              </a:rPr>
              <a:t>　</a:t>
            </a:r>
            <a:r>
              <a:rPr lang="en-US" altLang="zh-TW" sz="1600" dirty="0">
                <a:solidFill>
                  <a:schemeClr val="tx1">
                    <a:lumMod val="65000"/>
                    <a:lumOff val="35000"/>
                  </a:schemeClr>
                </a:solidFill>
                <a:cs typeface="+mn-ea"/>
              </a:rPr>
              <a:t>4</a:t>
            </a:r>
            <a:r>
              <a:rPr lang="zh-TW" altLang="en-US" sz="1600" dirty="0">
                <a:solidFill>
                  <a:schemeClr val="tx1">
                    <a:lumMod val="65000"/>
                    <a:lumOff val="35000"/>
                  </a:schemeClr>
                </a:solidFill>
                <a:cs typeface="+mn-ea"/>
              </a:rPr>
              <a:t>機器主體，並使用 </a:t>
            </a:r>
            <a:r>
              <a:rPr lang="en-US" altLang="zh-TW" sz="1600" dirty="0" err="1">
                <a:solidFill>
                  <a:schemeClr val="tx1">
                    <a:lumMod val="65000"/>
                    <a:lumOff val="35000"/>
                  </a:schemeClr>
                </a:solidFill>
                <a:cs typeface="+mn-ea"/>
              </a:rPr>
              <a:t>ReSpeaker</a:t>
            </a:r>
            <a:r>
              <a:rPr lang="en-US" altLang="zh-TW" sz="1600" dirty="0">
                <a:solidFill>
                  <a:schemeClr val="tx1">
                    <a:lumMod val="65000"/>
                    <a:lumOff val="35000"/>
                  </a:schemeClr>
                </a:solidFill>
                <a:cs typeface="+mn-ea"/>
              </a:rPr>
              <a:t> 4 mic Array for Raspberry Pi</a:t>
            </a:r>
            <a:r>
              <a:rPr lang="zh-TW" altLang="en-US" sz="1600" dirty="0">
                <a:solidFill>
                  <a:schemeClr val="tx1">
                    <a:lumMod val="65000"/>
                    <a:lumOff val="35000"/>
                  </a:schemeClr>
                </a:solidFill>
                <a:cs typeface="+mn-ea"/>
              </a:rPr>
              <a:t> 開發套件進行收音，多隻麥克風可達到聲源辨位的效果。</a:t>
            </a:r>
            <a:r>
              <a:rPr lang="en-US" altLang="zh-TW" sz="1400" dirty="0">
                <a:solidFill>
                  <a:schemeClr val="tx1">
                    <a:lumMod val="65000"/>
                    <a:lumOff val="35000"/>
                  </a:schemeClr>
                </a:solidFill>
                <a:cs typeface="+mn-ea"/>
                <a:sym typeface="+mn-lt"/>
              </a:rPr>
              <a:t>	</a:t>
            </a:r>
          </a:p>
        </p:txBody>
      </p:sp>
      <p:pic>
        <p:nvPicPr>
          <p:cNvPr id="9" name="Google Shape;113;p21">
            <a:extLst>
              <a:ext uri="{FF2B5EF4-FFF2-40B4-BE49-F238E27FC236}">
                <a16:creationId xmlns:a16="http://schemas.microsoft.com/office/drawing/2014/main" id="{E6A13455-0F0F-458E-8392-F4732F53D3BB}"/>
              </a:ext>
            </a:extLst>
          </p:cNvPr>
          <p:cNvPicPr preferRelativeResize="0"/>
          <p:nvPr/>
        </p:nvPicPr>
        <p:blipFill>
          <a:blip r:embed="rId3">
            <a:alphaModFix/>
          </a:blip>
          <a:stretch>
            <a:fillRect/>
          </a:stretch>
        </p:blipFill>
        <p:spPr>
          <a:xfrm>
            <a:off x="2010685" y="2827090"/>
            <a:ext cx="5122629" cy="2005870"/>
          </a:xfrm>
          <a:prstGeom prst="rect">
            <a:avLst/>
          </a:prstGeom>
          <a:noFill/>
          <a:ln>
            <a:noFill/>
          </a:ln>
        </p:spPr>
      </p:pic>
    </p:spTree>
    <p:extLst>
      <p:ext uri="{BB962C8B-B14F-4D97-AF65-F5344CB8AC3E}">
        <p14:creationId xmlns:p14="http://schemas.microsoft.com/office/powerpoint/2010/main" val="5910977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a:t>
              </a:r>
              <a:r>
                <a:rPr lang="en-US" altLang="zh-TW" sz="4800" b="1" dirty="0">
                  <a:solidFill>
                    <a:schemeClr val="bg1"/>
                  </a:solidFill>
                  <a:latin typeface="+mn-lt"/>
                  <a:ea typeface="+mn-ea"/>
                  <a:cs typeface="+mn-ea"/>
                  <a:sym typeface="+mn-lt"/>
                </a:rPr>
                <a:t>4</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5547325" y="188572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200" dirty="0">
                <a:solidFill>
                  <a:schemeClr val="accent1"/>
                </a:solidFill>
                <a:cs typeface="+mn-ea"/>
                <a:sym typeface="+mn-lt"/>
              </a:rPr>
              <a:t>架構說明</a:t>
            </a:r>
          </a:p>
        </p:txBody>
      </p:sp>
      <p:sp>
        <p:nvSpPr>
          <p:cNvPr id="7" name="矩形 6"/>
          <p:cNvSpPr/>
          <p:nvPr/>
        </p:nvSpPr>
        <p:spPr>
          <a:xfrm>
            <a:off x="3803103" y="1929971"/>
            <a:ext cx="1570054" cy="431678"/>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PART   FOUR</a:t>
            </a:r>
            <a:endParaRPr lang="zh-CN" altLang="en-US" sz="16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7853228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架構說明</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開發平台</a:t>
            </a:r>
            <a:endParaRPr lang="zh-CN" altLang="en-US" sz="2000" dirty="0">
              <a:solidFill>
                <a:schemeClr val="accent1"/>
              </a:solidFill>
              <a:cs typeface="+mn-ea"/>
              <a:sym typeface="+mn-lt"/>
            </a:endParaRPr>
          </a:p>
        </p:txBody>
      </p:sp>
      <p:sp>
        <p:nvSpPr>
          <p:cNvPr id="27" name="文本框 6"/>
          <p:cNvSpPr txBox="1"/>
          <p:nvPr/>
        </p:nvSpPr>
        <p:spPr>
          <a:xfrm>
            <a:off x="323850" y="1531567"/>
            <a:ext cx="7919020" cy="15261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sym typeface="+mn-lt"/>
              </a:rPr>
              <a:t>本研究在</a:t>
            </a:r>
            <a:r>
              <a:rPr lang="en-US" altLang="zh-TW" sz="1600" dirty="0">
                <a:solidFill>
                  <a:schemeClr val="tx1">
                    <a:lumMod val="65000"/>
                    <a:lumOff val="35000"/>
                  </a:schemeClr>
                </a:solidFill>
                <a:cs typeface="+mn-ea"/>
                <a:sym typeface="+mn-lt"/>
              </a:rPr>
              <a:t>Linux</a:t>
            </a:r>
            <a:r>
              <a:rPr lang="zh-TW" altLang="en-US" sz="1600" dirty="0">
                <a:solidFill>
                  <a:schemeClr val="tx1">
                    <a:lumMod val="65000"/>
                    <a:lumOff val="35000"/>
                  </a:schemeClr>
                </a:solidFill>
                <a:cs typeface="+mn-ea"/>
                <a:sym typeface="+mn-lt"/>
              </a:rPr>
              <a:t>環境下使用</a:t>
            </a:r>
            <a:r>
              <a:rPr lang="en-US" altLang="zh-TW" sz="1600" dirty="0">
                <a:solidFill>
                  <a:schemeClr val="tx1">
                    <a:lumMod val="65000"/>
                    <a:lumOff val="35000"/>
                  </a:schemeClr>
                </a:solidFill>
                <a:cs typeface="+mn-ea"/>
                <a:sym typeface="+mn-lt"/>
              </a:rPr>
              <a:t>Ubuntu</a:t>
            </a:r>
            <a:r>
              <a:rPr lang="zh-TW" altLang="en-US" sz="1600" dirty="0">
                <a:solidFill>
                  <a:schemeClr val="tx1">
                    <a:lumMod val="65000"/>
                    <a:lumOff val="35000"/>
                  </a:schemeClr>
                </a:solidFill>
                <a:cs typeface="+mn-ea"/>
                <a:sym typeface="+mn-lt"/>
              </a:rPr>
              <a:t>介面進行以</a:t>
            </a:r>
            <a:r>
              <a:rPr lang="en-US" altLang="zh-TW" sz="1600" dirty="0">
                <a:solidFill>
                  <a:schemeClr val="tx1">
                    <a:lumMod val="65000"/>
                    <a:lumOff val="35000"/>
                  </a:schemeClr>
                </a:solidFill>
                <a:cs typeface="+mn-ea"/>
                <a:sym typeface="+mn-lt"/>
              </a:rPr>
              <a:t>Python</a:t>
            </a:r>
            <a:r>
              <a:rPr lang="zh-TW" altLang="en-US" sz="1600" dirty="0">
                <a:solidFill>
                  <a:schemeClr val="tx1">
                    <a:lumMod val="65000"/>
                    <a:lumOff val="35000"/>
                  </a:schemeClr>
                </a:solidFill>
                <a:cs typeface="+mn-ea"/>
                <a:sym typeface="+mn-lt"/>
              </a:rPr>
              <a:t>為基礎的警笛辨識系統。利用三角定位法蒐集聲音樣本，並透過都卜勒效應</a:t>
            </a:r>
            <a:r>
              <a:rPr lang="en-US" altLang="zh-TW" sz="1600" dirty="0">
                <a:solidFill>
                  <a:schemeClr val="tx1">
                    <a:lumMod val="65000"/>
                    <a:lumOff val="35000"/>
                  </a:schemeClr>
                </a:solidFill>
                <a:cs typeface="+mn-ea"/>
                <a:sym typeface="+mn-lt"/>
              </a:rPr>
              <a:t>(Doppler effect)</a:t>
            </a:r>
            <a:r>
              <a:rPr lang="zh-TW" altLang="en-US" sz="1600" dirty="0">
                <a:solidFill>
                  <a:schemeClr val="tx1">
                    <a:lumMod val="65000"/>
                    <a:lumOff val="35000"/>
                  </a:schemeClr>
                </a:solidFill>
                <a:cs typeface="+mn-ea"/>
                <a:sym typeface="+mn-lt"/>
              </a:rPr>
              <a:t>及傅立葉轉換</a:t>
            </a:r>
            <a:r>
              <a:rPr lang="en-US" altLang="zh-TW" sz="1600" dirty="0">
                <a:solidFill>
                  <a:schemeClr val="tx1">
                    <a:lumMod val="65000"/>
                    <a:lumOff val="35000"/>
                  </a:schemeClr>
                </a:solidFill>
                <a:cs typeface="+mn-ea"/>
                <a:sym typeface="+mn-lt"/>
              </a:rPr>
              <a:t>(Fourier transform)</a:t>
            </a:r>
            <a:r>
              <a:rPr lang="zh-TW" altLang="en-US" sz="1600" dirty="0">
                <a:solidFill>
                  <a:schemeClr val="tx1">
                    <a:lumMod val="65000"/>
                    <a:lumOff val="35000"/>
                  </a:schemeClr>
                </a:solidFill>
                <a:cs typeface="+mn-ea"/>
                <a:sym typeface="+mn-lt"/>
              </a:rPr>
              <a:t>建置模型及訓練，再匯入</a:t>
            </a:r>
            <a:r>
              <a:rPr lang="en-US" altLang="zh-TW" sz="1600" dirty="0">
                <a:solidFill>
                  <a:schemeClr val="tx1">
                    <a:lumMod val="65000"/>
                    <a:lumOff val="35000"/>
                  </a:schemeClr>
                </a:solidFill>
                <a:cs typeface="+mn-ea"/>
                <a:sym typeface="+mn-lt"/>
              </a:rPr>
              <a:t>Raspberry Pi 4</a:t>
            </a:r>
            <a:r>
              <a:rPr lang="zh-TW" altLang="en-US" sz="1600" dirty="0">
                <a:solidFill>
                  <a:schemeClr val="tx1">
                    <a:lumMod val="65000"/>
                    <a:lumOff val="35000"/>
                  </a:schemeClr>
                </a:solidFill>
                <a:cs typeface="+mn-ea"/>
                <a:sym typeface="+mn-lt"/>
              </a:rPr>
              <a:t>並裝設於道路上及時偵測警笛聲並透過顯示螢幕提醒用路人</a:t>
            </a:r>
            <a:r>
              <a:rPr lang="zh-TW" altLang="en-US" sz="1400" dirty="0">
                <a:solidFill>
                  <a:schemeClr val="tx1">
                    <a:lumMod val="65000"/>
                    <a:lumOff val="35000"/>
                  </a:schemeClr>
                </a:solidFill>
                <a:cs typeface="+mn-ea"/>
                <a:sym typeface="+mn-lt"/>
              </a:rPr>
              <a:t>。</a:t>
            </a:r>
          </a:p>
        </p:txBody>
      </p:sp>
      <p:pic>
        <p:nvPicPr>
          <p:cNvPr id="8" name="Google Shape;120;p22">
            <a:extLst>
              <a:ext uri="{FF2B5EF4-FFF2-40B4-BE49-F238E27FC236}">
                <a16:creationId xmlns:a16="http://schemas.microsoft.com/office/drawing/2014/main" id="{3569F842-D122-4973-B947-6B8877044848}"/>
              </a:ext>
            </a:extLst>
          </p:cNvPr>
          <p:cNvPicPr preferRelativeResize="0"/>
          <p:nvPr/>
        </p:nvPicPr>
        <p:blipFill>
          <a:blip r:embed="rId3">
            <a:alphaModFix/>
          </a:blip>
          <a:stretch>
            <a:fillRect/>
          </a:stretch>
        </p:blipFill>
        <p:spPr>
          <a:xfrm>
            <a:off x="323850" y="3285771"/>
            <a:ext cx="2157399" cy="1618049"/>
          </a:xfrm>
          <a:prstGeom prst="rect">
            <a:avLst/>
          </a:prstGeom>
          <a:noFill/>
          <a:ln>
            <a:noFill/>
          </a:ln>
        </p:spPr>
      </p:pic>
      <p:pic>
        <p:nvPicPr>
          <p:cNvPr id="11" name="Google Shape;121;p22">
            <a:extLst>
              <a:ext uri="{FF2B5EF4-FFF2-40B4-BE49-F238E27FC236}">
                <a16:creationId xmlns:a16="http://schemas.microsoft.com/office/drawing/2014/main" id="{74AD0B37-13ED-4B89-A5E7-94D4619CF0FB}"/>
              </a:ext>
            </a:extLst>
          </p:cNvPr>
          <p:cNvPicPr preferRelativeResize="0"/>
          <p:nvPr/>
        </p:nvPicPr>
        <p:blipFill>
          <a:blip r:embed="rId4">
            <a:alphaModFix/>
          </a:blip>
          <a:stretch>
            <a:fillRect/>
          </a:stretch>
        </p:blipFill>
        <p:spPr>
          <a:xfrm>
            <a:off x="3447135" y="3057754"/>
            <a:ext cx="2068125" cy="2068125"/>
          </a:xfrm>
          <a:prstGeom prst="rect">
            <a:avLst/>
          </a:prstGeom>
          <a:noFill/>
          <a:ln>
            <a:noFill/>
          </a:ln>
        </p:spPr>
      </p:pic>
      <p:pic>
        <p:nvPicPr>
          <p:cNvPr id="12" name="Google Shape;122;p22">
            <a:extLst>
              <a:ext uri="{FF2B5EF4-FFF2-40B4-BE49-F238E27FC236}">
                <a16:creationId xmlns:a16="http://schemas.microsoft.com/office/drawing/2014/main" id="{053BD902-7964-4D66-AA00-5863003C12E9}"/>
              </a:ext>
            </a:extLst>
          </p:cNvPr>
          <p:cNvPicPr preferRelativeResize="0"/>
          <p:nvPr/>
        </p:nvPicPr>
        <p:blipFill>
          <a:blip r:embed="rId5">
            <a:alphaModFix/>
          </a:blip>
          <a:stretch>
            <a:fillRect/>
          </a:stretch>
        </p:blipFill>
        <p:spPr>
          <a:xfrm>
            <a:off x="6570421" y="3043508"/>
            <a:ext cx="2068124" cy="1903836"/>
          </a:xfrm>
          <a:prstGeom prst="rect">
            <a:avLst/>
          </a:prstGeom>
          <a:noFill/>
          <a:ln>
            <a:noFill/>
          </a:ln>
        </p:spPr>
      </p:pic>
    </p:spTree>
    <p:extLst>
      <p:ext uri="{BB962C8B-B14F-4D97-AF65-F5344CB8AC3E}">
        <p14:creationId xmlns:p14="http://schemas.microsoft.com/office/powerpoint/2010/main" val="40065820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架構說明</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收音</a:t>
            </a:r>
          </a:p>
        </p:txBody>
      </p:sp>
      <p:sp>
        <p:nvSpPr>
          <p:cNvPr id="27" name="文本框 6"/>
          <p:cNvSpPr txBox="1"/>
          <p:nvPr/>
        </p:nvSpPr>
        <p:spPr>
          <a:xfrm>
            <a:off x="323850" y="1531566"/>
            <a:ext cx="3757820" cy="11564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TW" altLang="en-US" sz="1600" dirty="0">
                <a:solidFill>
                  <a:schemeClr val="tx1">
                    <a:lumMod val="65000"/>
                    <a:lumOff val="35000"/>
                  </a:schemeClr>
                </a:solidFill>
                <a:cs typeface="+mn-ea"/>
                <a:sym typeface="+mn-lt"/>
              </a:rPr>
              <a:t>透過</a:t>
            </a:r>
            <a:r>
              <a:rPr lang="en-US" altLang="zh-TW" sz="1600" dirty="0">
                <a:solidFill>
                  <a:schemeClr val="tx1">
                    <a:lumMod val="65000"/>
                    <a:lumOff val="35000"/>
                  </a:schemeClr>
                </a:solidFill>
                <a:cs typeface="+mn-ea"/>
                <a:sym typeface="+mn-lt"/>
              </a:rPr>
              <a:t>Respeaker-4-mic-array</a:t>
            </a:r>
            <a:r>
              <a:rPr lang="zh-TW" altLang="en-US" sz="1600" dirty="0">
                <a:solidFill>
                  <a:schemeClr val="tx1">
                    <a:lumMod val="65000"/>
                    <a:lumOff val="35000"/>
                  </a:schemeClr>
                </a:solidFill>
                <a:cs typeface="+mn-ea"/>
                <a:sym typeface="+mn-lt"/>
              </a:rPr>
              <a:t>模組進行實時收音偵測，後聲音經由模型辨識後得到辨識結果。</a:t>
            </a:r>
          </a:p>
        </p:txBody>
      </p:sp>
      <p:pic>
        <p:nvPicPr>
          <p:cNvPr id="14" name="Google Shape;129;p23">
            <a:extLst>
              <a:ext uri="{FF2B5EF4-FFF2-40B4-BE49-F238E27FC236}">
                <a16:creationId xmlns:a16="http://schemas.microsoft.com/office/drawing/2014/main" id="{274451F8-8CDC-44EE-BBB9-33F837ECE6C4}"/>
              </a:ext>
            </a:extLst>
          </p:cNvPr>
          <p:cNvPicPr preferRelativeResize="0"/>
          <p:nvPr/>
        </p:nvPicPr>
        <p:blipFill>
          <a:blip r:embed="rId3">
            <a:alphaModFix/>
          </a:blip>
          <a:stretch>
            <a:fillRect/>
          </a:stretch>
        </p:blipFill>
        <p:spPr>
          <a:xfrm>
            <a:off x="480916" y="2778286"/>
            <a:ext cx="2828675" cy="2181550"/>
          </a:xfrm>
          <a:prstGeom prst="rect">
            <a:avLst/>
          </a:prstGeom>
          <a:noFill/>
          <a:ln>
            <a:noFill/>
          </a:ln>
        </p:spPr>
      </p:pic>
      <p:pic>
        <p:nvPicPr>
          <p:cNvPr id="15" name="Google Shape;131;p23">
            <a:extLst>
              <a:ext uri="{FF2B5EF4-FFF2-40B4-BE49-F238E27FC236}">
                <a16:creationId xmlns:a16="http://schemas.microsoft.com/office/drawing/2014/main" id="{AD360502-21D4-4147-BC6E-287CF9B2962F}"/>
              </a:ext>
            </a:extLst>
          </p:cNvPr>
          <p:cNvPicPr preferRelativeResize="0"/>
          <p:nvPr/>
        </p:nvPicPr>
        <p:blipFill>
          <a:blip r:embed="rId4">
            <a:alphaModFix/>
          </a:blip>
          <a:stretch>
            <a:fillRect/>
          </a:stretch>
        </p:blipFill>
        <p:spPr>
          <a:xfrm>
            <a:off x="4903179" y="3426637"/>
            <a:ext cx="2778446" cy="1641186"/>
          </a:xfrm>
          <a:prstGeom prst="rect">
            <a:avLst/>
          </a:prstGeom>
          <a:noFill/>
          <a:ln>
            <a:noFill/>
          </a:ln>
        </p:spPr>
      </p:pic>
      <p:sp>
        <p:nvSpPr>
          <p:cNvPr id="16" name="文本框 5">
            <a:extLst>
              <a:ext uri="{FF2B5EF4-FFF2-40B4-BE49-F238E27FC236}">
                <a16:creationId xmlns:a16="http://schemas.microsoft.com/office/drawing/2014/main" id="{BF3DC15D-560C-4E6C-838A-8C274AAA20DD}"/>
              </a:ext>
            </a:extLst>
          </p:cNvPr>
          <p:cNvSpPr txBox="1"/>
          <p:nvPr/>
        </p:nvSpPr>
        <p:spPr>
          <a:xfrm>
            <a:off x="4572000"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神經網路</a:t>
            </a:r>
          </a:p>
        </p:txBody>
      </p:sp>
      <p:sp>
        <p:nvSpPr>
          <p:cNvPr id="17" name="文本框 6">
            <a:extLst>
              <a:ext uri="{FF2B5EF4-FFF2-40B4-BE49-F238E27FC236}">
                <a16:creationId xmlns:a16="http://schemas.microsoft.com/office/drawing/2014/main" id="{C8DE4D46-8F50-44DD-B14C-2FE9AD4C92FA}"/>
              </a:ext>
            </a:extLst>
          </p:cNvPr>
          <p:cNvSpPr txBox="1"/>
          <p:nvPr/>
        </p:nvSpPr>
        <p:spPr>
          <a:xfrm>
            <a:off x="4572000" y="1531566"/>
            <a:ext cx="3680337" cy="18950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TW" altLang="en-US" sz="1600" dirty="0">
                <a:solidFill>
                  <a:schemeClr val="tx1">
                    <a:lumMod val="65000"/>
                    <a:lumOff val="35000"/>
                  </a:schemeClr>
                </a:solidFill>
                <a:cs typeface="+mn-ea"/>
                <a:sym typeface="+mn-lt"/>
              </a:rPr>
              <a:t>使用</a:t>
            </a:r>
            <a:r>
              <a:rPr lang="en-US" altLang="zh-TW" sz="1600" dirty="0" err="1">
                <a:solidFill>
                  <a:schemeClr val="tx1">
                    <a:lumMod val="65000"/>
                    <a:lumOff val="35000"/>
                  </a:schemeClr>
                </a:solidFill>
                <a:cs typeface="+mn-ea"/>
                <a:sym typeface="+mn-lt"/>
              </a:rPr>
              <a:t>Keras</a:t>
            </a:r>
            <a:r>
              <a:rPr lang="zh-TW" altLang="en-US" sz="1600" dirty="0">
                <a:solidFill>
                  <a:schemeClr val="tx1">
                    <a:lumMod val="65000"/>
                    <a:lumOff val="35000"/>
                  </a:schemeClr>
                </a:solidFill>
                <a:cs typeface="+mn-ea"/>
                <a:sym typeface="+mn-lt"/>
              </a:rPr>
              <a:t>開發神經網路，</a:t>
            </a:r>
            <a:r>
              <a:rPr lang="en-US" altLang="zh-TW" sz="1600" dirty="0" err="1">
                <a:solidFill>
                  <a:schemeClr val="tx1">
                    <a:lumMod val="65000"/>
                    <a:lumOff val="35000"/>
                  </a:schemeClr>
                </a:solidFill>
                <a:cs typeface="+mn-ea"/>
                <a:sym typeface="+mn-lt"/>
              </a:rPr>
              <a:t>Keras</a:t>
            </a:r>
            <a:r>
              <a:rPr lang="zh-TW" altLang="en-US" sz="1600" dirty="0">
                <a:solidFill>
                  <a:schemeClr val="tx1">
                    <a:lumMod val="65000"/>
                    <a:lumOff val="35000"/>
                  </a:schemeClr>
                </a:solidFill>
                <a:cs typeface="+mn-ea"/>
                <a:sym typeface="+mn-lt"/>
              </a:rPr>
              <a:t>可以基於</a:t>
            </a:r>
            <a:r>
              <a:rPr lang="en-US" altLang="zh-TW" sz="1600" dirty="0">
                <a:solidFill>
                  <a:schemeClr val="tx1">
                    <a:lumMod val="65000"/>
                    <a:lumOff val="35000"/>
                  </a:schemeClr>
                </a:solidFill>
                <a:cs typeface="+mn-ea"/>
                <a:sym typeface="+mn-lt"/>
              </a:rPr>
              <a:t>Theano</a:t>
            </a:r>
            <a:r>
              <a:rPr lang="zh-TW" altLang="en-US" sz="1600" dirty="0">
                <a:solidFill>
                  <a:schemeClr val="tx1">
                    <a:lumMod val="65000"/>
                    <a:lumOff val="35000"/>
                  </a:schemeClr>
                </a:solidFill>
                <a:cs typeface="+mn-ea"/>
                <a:sym typeface="+mn-lt"/>
              </a:rPr>
              <a:t>或</a:t>
            </a:r>
            <a:r>
              <a:rPr lang="en-US" altLang="zh-TW" sz="1600" dirty="0">
                <a:solidFill>
                  <a:schemeClr val="tx1">
                    <a:lumMod val="65000"/>
                    <a:lumOff val="35000"/>
                  </a:schemeClr>
                </a:solidFill>
                <a:cs typeface="+mn-ea"/>
                <a:sym typeface="+mn-lt"/>
              </a:rPr>
              <a:t>TensorFlow</a:t>
            </a:r>
            <a:r>
              <a:rPr lang="zh-TW" altLang="en-US" sz="1600" dirty="0">
                <a:solidFill>
                  <a:schemeClr val="tx1">
                    <a:lumMod val="65000"/>
                    <a:lumOff val="35000"/>
                  </a:schemeClr>
                </a:solidFill>
                <a:cs typeface="+mn-ea"/>
                <a:sym typeface="+mn-lt"/>
              </a:rPr>
              <a:t>建立深度學習模型，方便研究和開發。</a:t>
            </a:r>
            <a:r>
              <a:rPr lang="en-US" altLang="zh-TW" sz="1600" dirty="0" err="1">
                <a:solidFill>
                  <a:schemeClr val="tx1">
                    <a:lumMod val="65000"/>
                    <a:lumOff val="35000"/>
                  </a:schemeClr>
                </a:solidFill>
                <a:cs typeface="+mn-ea"/>
                <a:sym typeface="+mn-lt"/>
              </a:rPr>
              <a:t>Keras</a:t>
            </a:r>
            <a:r>
              <a:rPr lang="zh-TW" altLang="en-US" sz="1600" dirty="0">
                <a:solidFill>
                  <a:schemeClr val="tx1">
                    <a:lumMod val="65000"/>
                    <a:lumOff val="35000"/>
                  </a:schemeClr>
                </a:solidFill>
                <a:cs typeface="+mn-ea"/>
                <a:sym typeface="+mn-lt"/>
              </a:rPr>
              <a:t>可以在</a:t>
            </a:r>
            <a:r>
              <a:rPr lang="en-US" altLang="zh-TW" sz="1600" dirty="0">
                <a:solidFill>
                  <a:schemeClr val="tx1">
                    <a:lumMod val="65000"/>
                    <a:lumOff val="35000"/>
                  </a:schemeClr>
                </a:solidFill>
                <a:cs typeface="+mn-ea"/>
                <a:sym typeface="+mn-lt"/>
              </a:rPr>
              <a:t>Python 2.7</a:t>
            </a:r>
            <a:r>
              <a:rPr lang="zh-TW" altLang="en-US" sz="1600" dirty="0">
                <a:solidFill>
                  <a:schemeClr val="tx1">
                    <a:lumMod val="65000"/>
                    <a:lumOff val="35000"/>
                  </a:schemeClr>
                </a:solidFill>
                <a:cs typeface="+mn-ea"/>
                <a:sym typeface="+mn-lt"/>
              </a:rPr>
              <a:t>或</a:t>
            </a:r>
            <a:r>
              <a:rPr lang="en-US" altLang="zh-TW" sz="1600" dirty="0">
                <a:solidFill>
                  <a:schemeClr val="tx1">
                    <a:lumMod val="65000"/>
                    <a:lumOff val="35000"/>
                  </a:schemeClr>
                </a:solidFill>
                <a:cs typeface="+mn-ea"/>
                <a:sym typeface="+mn-lt"/>
              </a:rPr>
              <a:t>3.5</a:t>
            </a:r>
            <a:r>
              <a:rPr lang="zh-TW" altLang="en-US" sz="1600" dirty="0">
                <a:solidFill>
                  <a:schemeClr val="tx1">
                    <a:lumMod val="65000"/>
                    <a:lumOff val="35000"/>
                  </a:schemeClr>
                </a:solidFill>
                <a:cs typeface="+mn-ea"/>
                <a:sym typeface="+mn-lt"/>
              </a:rPr>
              <a:t>運行，無痛調用後端的</a:t>
            </a:r>
            <a:r>
              <a:rPr lang="en-US" altLang="zh-TW" sz="1600" dirty="0">
                <a:solidFill>
                  <a:schemeClr val="tx1">
                    <a:lumMod val="65000"/>
                    <a:lumOff val="35000"/>
                  </a:schemeClr>
                </a:solidFill>
                <a:cs typeface="+mn-ea"/>
                <a:sym typeface="+mn-lt"/>
              </a:rPr>
              <a:t>CPU</a:t>
            </a:r>
            <a:r>
              <a:rPr lang="zh-TW" altLang="en-US" sz="1600" dirty="0">
                <a:solidFill>
                  <a:schemeClr val="tx1">
                    <a:lumMod val="65000"/>
                    <a:lumOff val="35000"/>
                  </a:schemeClr>
                </a:solidFill>
                <a:cs typeface="+mn-ea"/>
                <a:sym typeface="+mn-lt"/>
              </a:rPr>
              <a:t>或</a:t>
            </a:r>
            <a:r>
              <a:rPr lang="en-US" altLang="zh-TW" sz="1600" dirty="0">
                <a:solidFill>
                  <a:schemeClr val="tx1">
                    <a:lumMod val="65000"/>
                    <a:lumOff val="35000"/>
                  </a:schemeClr>
                </a:solidFill>
                <a:cs typeface="+mn-ea"/>
                <a:sym typeface="+mn-lt"/>
              </a:rPr>
              <a:t>GPU</a:t>
            </a:r>
            <a:r>
              <a:rPr lang="zh-TW" altLang="en-US" sz="1600" dirty="0">
                <a:solidFill>
                  <a:schemeClr val="tx1">
                    <a:lumMod val="65000"/>
                    <a:lumOff val="35000"/>
                  </a:schemeClr>
                </a:solidFill>
                <a:cs typeface="+mn-ea"/>
                <a:sym typeface="+mn-lt"/>
              </a:rPr>
              <a:t>網路。 </a:t>
            </a:r>
          </a:p>
        </p:txBody>
      </p:sp>
    </p:spTree>
    <p:extLst>
      <p:ext uri="{BB962C8B-B14F-4D97-AF65-F5344CB8AC3E}">
        <p14:creationId xmlns:p14="http://schemas.microsoft.com/office/powerpoint/2010/main" val="35941399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架構說明</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監督式學習</a:t>
            </a:r>
          </a:p>
        </p:txBody>
      </p:sp>
      <p:sp>
        <p:nvSpPr>
          <p:cNvPr id="27" name="文本框 6"/>
          <p:cNvSpPr txBox="1"/>
          <p:nvPr/>
        </p:nvSpPr>
        <p:spPr>
          <a:xfrm>
            <a:off x="337511" y="1382087"/>
            <a:ext cx="7919020" cy="7870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sym typeface="+mn-lt"/>
              </a:rPr>
              <a:t>在訓練過程中我們會給予機器標籤</a:t>
            </a:r>
            <a:r>
              <a:rPr lang="en-US" altLang="zh-TW" sz="1600" dirty="0">
                <a:solidFill>
                  <a:schemeClr val="tx1">
                    <a:lumMod val="65000"/>
                    <a:lumOff val="35000"/>
                  </a:schemeClr>
                </a:solidFill>
                <a:cs typeface="+mn-ea"/>
                <a:sym typeface="+mn-lt"/>
              </a:rPr>
              <a:t>(Label)</a:t>
            </a:r>
            <a:r>
              <a:rPr lang="zh-TW" altLang="en-US" sz="1600" dirty="0">
                <a:solidFill>
                  <a:schemeClr val="tx1">
                    <a:lumMod val="65000"/>
                    <a:lumOff val="35000"/>
                  </a:schemeClr>
                </a:solidFill>
                <a:cs typeface="+mn-ea"/>
                <a:sym typeface="+mn-lt"/>
              </a:rPr>
              <a:t>，讓機器知道這個救護車聲音樣本是從哪個方向來，或是哪個方向離去，最終完成學習並判斷是否為救護車，及預測行進方向。</a:t>
            </a:r>
          </a:p>
        </p:txBody>
      </p:sp>
      <p:pic>
        <p:nvPicPr>
          <p:cNvPr id="14" name="Google Shape;138;p24">
            <a:extLst>
              <a:ext uri="{FF2B5EF4-FFF2-40B4-BE49-F238E27FC236}">
                <a16:creationId xmlns:a16="http://schemas.microsoft.com/office/drawing/2014/main" id="{52900F04-BCD3-4EB6-8328-E2BD65E258C8}"/>
              </a:ext>
            </a:extLst>
          </p:cNvPr>
          <p:cNvPicPr preferRelativeResize="0"/>
          <p:nvPr/>
        </p:nvPicPr>
        <p:blipFill>
          <a:blip r:embed="rId3">
            <a:alphaModFix/>
          </a:blip>
          <a:stretch>
            <a:fillRect/>
          </a:stretch>
        </p:blipFill>
        <p:spPr>
          <a:xfrm>
            <a:off x="1727071" y="2288323"/>
            <a:ext cx="5330031" cy="2647831"/>
          </a:xfrm>
          <a:prstGeom prst="rect">
            <a:avLst/>
          </a:prstGeom>
          <a:noFill/>
          <a:ln>
            <a:noFill/>
          </a:ln>
        </p:spPr>
      </p:pic>
    </p:spTree>
    <p:extLst>
      <p:ext uri="{BB962C8B-B14F-4D97-AF65-F5344CB8AC3E}">
        <p14:creationId xmlns:p14="http://schemas.microsoft.com/office/powerpoint/2010/main" val="37318674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a:t>
              </a:r>
              <a:r>
                <a:rPr lang="en-US" altLang="zh-TW" sz="4800" b="1" dirty="0">
                  <a:solidFill>
                    <a:schemeClr val="bg1"/>
                  </a:solidFill>
                  <a:latin typeface="+mn-lt"/>
                  <a:ea typeface="+mn-ea"/>
                  <a:cs typeface="+mn-ea"/>
                  <a:sym typeface="+mn-lt"/>
                </a:rPr>
                <a:t>5</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5547325" y="188572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200" dirty="0">
                <a:solidFill>
                  <a:schemeClr val="accent1"/>
                </a:solidFill>
                <a:cs typeface="+mn-ea"/>
                <a:sym typeface="+mn-lt"/>
              </a:rPr>
              <a:t>使用情境</a:t>
            </a:r>
          </a:p>
        </p:txBody>
      </p:sp>
      <p:sp>
        <p:nvSpPr>
          <p:cNvPr id="7" name="矩形 6"/>
          <p:cNvSpPr/>
          <p:nvPr/>
        </p:nvSpPr>
        <p:spPr>
          <a:xfrm>
            <a:off x="3803103" y="1929971"/>
            <a:ext cx="1570054" cy="431678"/>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PART   </a:t>
            </a:r>
            <a:r>
              <a:rPr lang="en-US" altLang="zh-TW" sz="1600" dirty="0">
                <a:cs typeface="+mn-ea"/>
                <a:sym typeface="+mn-lt"/>
              </a:rPr>
              <a:t>FIVE</a:t>
            </a:r>
            <a:endParaRPr lang="zh-CN" altLang="en-US" sz="16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5507452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使用情境</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4444937" y="1697274"/>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是否有救護車聲</a:t>
            </a:r>
            <a:r>
              <a:rPr lang="en-US" altLang="zh-TW" sz="2000" dirty="0">
                <a:solidFill>
                  <a:schemeClr val="accent1"/>
                </a:solidFill>
                <a:cs typeface="+mn-ea"/>
                <a:sym typeface="+mn-lt"/>
              </a:rPr>
              <a:t>?</a:t>
            </a:r>
          </a:p>
        </p:txBody>
      </p:sp>
      <p:sp>
        <p:nvSpPr>
          <p:cNvPr id="15" name="文本框 5">
            <a:extLst>
              <a:ext uri="{FF2B5EF4-FFF2-40B4-BE49-F238E27FC236}">
                <a16:creationId xmlns:a16="http://schemas.microsoft.com/office/drawing/2014/main" id="{AF41CA9C-0461-4C08-8B04-307B06CC5DEF}"/>
              </a:ext>
            </a:extLst>
          </p:cNvPr>
          <p:cNvSpPr txBox="1"/>
          <p:nvPr/>
        </p:nvSpPr>
        <p:spPr>
          <a:xfrm>
            <a:off x="5140214" y="22773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救護車從哪裡來</a:t>
            </a:r>
            <a:r>
              <a:rPr lang="en-US" altLang="zh-TW" sz="2000" dirty="0">
                <a:solidFill>
                  <a:schemeClr val="accent1"/>
                </a:solidFill>
                <a:cs typeface="+mn-ea"/>
                <a:sym typeface="+mn-lt"/>
              </a:rPr>
              <a:t>?</a:t>
            </a:r>
          </a:p>
        </p:txBody>
      </p:sp>
      <p:sp>
        <p:nvSpPr>
          <p:cNvPr id="17" name="文本框 5">
            <a:extLst>
              <a:ext uri="{FF2B5EF4-FFF2-40B4-BE49-F238E27FC236}">
                <a16:creationId xmlns:a16="http://schemas.microsoft.com/office/drawing/2014/main" id="{37CBBABE-9B97-4902-8EEF-A583662748B4}"/>
              </a:ext>
            </a:extLst>
          </p:cNvPr>
          <p:cNvSpPr txBox="1"/>
          <p:nvPr/>
        </p:nvSpPr>
        <p:spPr>
          <a:xfrm>
            <a:off x="6129301" y="2857480"/>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自己是否要讓道</a:t>
            </a:r>
            <a:r>
              <a:rPr lang="en-US" altLang="zh-TW" sz="2000" dirty="0">
                <a:solidFill>
                  <a:schemeClr val="accent1"/>
                </a:solidFill>
                <a:cs typeface="+mn-ea"/>
                <a:sym typeface="+mn-lt"/>
              </a:rPr>
              <a:t>?</a:t>
            </a:r>
          </a:p>
        </p:txBody>
      </p:sp>
      <p:pic>
        <p:nvPicPr>
          <p:cNvPr id="19" name="Google Shape;144;p25">
            <a:extLst>
              <a:ext uri="{FF2B5EF4-FFF2-40B4-BE49-F238E27FC236}">
                <a16:creationId xmlns:a16="http://schemas.microsoft.com/office/drawing/2014/main" id="{635029C6-DCE2-49BA-A513-431A168F88FD}"/>
              </a:ext>
            </a:extLst>
          </p:cNvPr>
          <p:cNvPicPr preferRelativeResize="0"/>
          <p:nvPr/>
        </p:nvPicPr>
        <p:blipFill>
          <a:blip r:embed="rId3">
            <a:alphaModFix/>
          </a:blip>
          <a:stretch>
            <a:fillRect/>
          </a:stretch>
        </p:blipFill>
        <p:spPr>
          <a:xfrm>
            <a:off x="671555" y="1185787"/>
            <a:ext cx="3421875" cy="2771925"/>
          </a:xfrm>
          <a:prstGeom prst="rect">
            <a:avLst/>
          </a:prstGeom>
          <a:noFill/>
          <a:ln>
            <a:noFill/>
          </a:ln>
        </p:spPr>
      </p:pic>
    </p:spTree>
    <p:extLst>
      <p:ext uri="{BB962C8B-B14F-4D97-AF65-F5344CB8AC3E}">
        <p14:creationId xmlns:p14="http://schemas.microsoft.com/office/powerpoint/2010/main" val="16209743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a:t>
              </a:r>
              <a:r>
                <a:rPr lang="en-US" altLang="zh-TW" sz="4800" b="1" dirty="0">
                  <a:solidFill>
                    <a:schemeClr val="bg1"/>
                  </a:solidFill>
                  <a:latin typeface="+mn-lt"/>
                  <a:ea typeface="+mn-ea"/>
                  <a:cs typeface="+mn-ea"/>
                  <a:sym typeface="+mn-lt"/>
                </a:rPr>
                <a:t>6</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5547325" y="188572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200" dirty="0">
                <a:solidFill>
                  <a:schemeClr val="accent1"/>
                </a:solidFill>
                <a:cs typeface="+mn-ea"/>
                <a:sym typeface="+mn-lt"/>
              </a:rPr>
              <a:t>商業模式</a:t>
            </a:r>
          </a:p>
        </p:txBody>
      </p:sp>
      <p:sp>
        <p:nvSpPr>
          <p:cNvPr id="7" name="矩形 6"/>
          <p:cNvSpPr/>
          <p:nvPr/>
        </p:nvSpPr>
        <p:spPr>
          <a:xfrm>
            <a:off x="3803103" y="1929971"/>
            <a:ext cx="1570054" cy="431678"/>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PART   </a:t>
            </a:r>
            <a:r>
              <a:rPr lang="en-US" altLang="zh-TW" sz="1600" dirty="0">
                <a:cs typeface="+mn-ea"/>
                <a:sym typeface="+mn-lt"/>
              </a:rPr>
              <a:t>SIX</a:t>
            </a:r>
            <a:endParaRPr lang="zh-CN" altLang="en-US" sz="16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1848155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商業模式</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短期</a:t>
            </a:r>
          </a:p>
        </p:txBody>
      </p:sp>
      <p:sp>
        <p:nvSpPr>
          <p:cNvPr id="27" name="文本框 6"/>
          <p:cNvSpPr txBox="1"/>
          <p:nvPr/>
        </p:nvSpPr>
        <p:spPr>
          <a:xfrm>
            <a:off x="251715" y="1476860"/>
            <a:ext cx="7919020" cy="148354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4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sym typeface="+mn-lt"/>
              </a:rPr>
              <a:t>剛開始可以先跟地方政府合作，在醫院附近的路段測試及蒐集更多的樣本，實際在道路上運作，並透過</a:t>
            </a:r>
            <a:r>
              <a:rPr lang="en-US" altLang="zh-TW" sz="1600" dirty="0">
                <a:solidFill>
                  <a:schemeClr val="tx1">
                    <a:lumMod val="65000"/>
                    <a:lumOff val="35000"/>
                  </a:schemeClr>
                </a:solidFill>
                <a:cs typeface="+mn-ea"/>
                <a:sym typeface="+mn-lt"/>
              </a:rPr>
              <a:t>5G</a:t>
            </a:r>
            <a:r>
              <a:rPr lang="zh-TW" altLang="en-US" sz="1600" dirty="0">
                <a:solidFill>
                  <a:schemeClr val="tx1">
                    <a:lumMod val="65000"/>
                    <a:lumOff val="35000"/>
                  </a:schemeClr>
                </a:solidFill>
                <a:cs typeface="+mn-ea"/>
                <a:sym typeface="+mn-lt"/>
              </a:rPr>
              <a:t>網路持續更新並優化系統功能，未來可將裝置小型化與功能化加裝在交通工具上或其他行動裝置，提供給一般消費者做使用。</a:t>
            </a:r>
          </a:p>
          <a:p>
            <a:pPr>
              <a:lnSpc>
                <a:spcPct val="150000"/>
              </a:lnSpc>
            </a:pPr>
            <a:endParaRPr lang="zh-TW" altLang="en-US" sz="1400" dirty="0">
              <a:solidFill>
                <a:schemeClr val="tx1">
                  <a:lumMod val="65000"/>
                  <a:lumOff val="35000"/>
                </a:schemeClr>
              </a:solidFill>
              <a:cs typeface="+mn-ea"/>
              <a:sym typeface="+mn-lt"/>
            </a:endParaRPr>
          </a:p>
        </p:txBody>
      </p:sp>
      <p:pic>
        <p:nvPicPr>
          <p:cNvPr id="6" name="Google Shape;154;p26">
            <a:extLst>
              <a:ext uri="{FF2B5EF4-FFF2-40B4-BE49-F238E27FC236}">
                <a16:creationId xmlns:a16="http://schemas.microsoft.com/office/drawing/2014/main" id="{C2AC5522-084C-4DF6-8AB6-E717DBA4D308}"/>
              </a:ext>
            </a:extLst>
          </p:cNvPr>
          <p:cNvPicPr preferRelativeResize="0"/>
          <p:nvPr/>
        </p:nvPicPr>
        <p:blipFill>
          <a:blip r:embed="rId3">
            <a:alphaModFix/>
          </a:blip>
          <a:stretch>
            <a:fillRect/>
          </a:stretch>
        </p:blipFill>
        <p:spPr>
          <a:xfrm>
            <a:off x="2547325" y="2647051"/>
            <a:ext cx="3327800" cy="2665625"/>
          </a:xfrm>
          <a:prstGeom prst="rect">
            <a:avLst/>
          </a:prstGeom>
          <a:noFill/>
          <a:ln>
            <a:noFill/>
          </a:ln>
        </p:spPr>
      </p:pic>
    </p:spTree>
    <p:extLst>
      <p:ext uri="{BB962C8B-B14F-4D97-AF65-F5344CB8AC3E}">
        <p14:creationId xmlns:p14="http://schemas.microsoft.com/office/powerpoint/2010/main" val="15242087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4438355" y="78928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4438354" y="184928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p:cNvSpPr/>
          <p:nvPr/>
        </p:nvSpPr>
        <p:spPr>
          <a:xfrm>
            <a:off x="4673435" y="701653"/>
            <a:ext cx="2079415" cy="400110"/>
          </a:xfrm>
          <a:prstGeom prst="rect">
            <a:avLst/>
          </a:prstGeom>
        </p:spPr>
        <p:txBody>
          <a:bodyPr wrap="none">
            <a:spAutoFit/>
          </a:bodyPr>
          <a:lstStyle/>
          <a:p>
            <a:r>
              <a:rPr lang="en-US" altLang="zh-CN" sz="2000" dirty="0">
                <a:solidFill>
                  <a:schemeClr val="accent1"/>
                </a:solidFill>
                <a:cs typeface="+mn-ea"/>
                <a:sym typeface="+mn-lt"/>
              </a:rPr>
              <a:t>01.</a:t>
            </a:r>
            <a:r>
              <a:rPr lang="zh-TW" altLang="en-US" sz="2000" dirty="0">
                <a:solidFill>
                  <a:schemeClr val="accent1"/>
                </a:solidFill>
                <a:cs typeface="+mn-ea"/>
                <a:sym typeface="+mn-lt"/>
              </a:rPr>
              <a:t>作品主題說明</a:t>
            </a:r>
            <a:endParaRPr lang="zh-CN" altLang="en-US" sz="2800" dirty="0">
              <a:solidFill>
                <a:schemeClr val="accent1"/>
              </a:solidFill>
              <a:cs typeface="+mn-ea"/>
              <a:sym typeface="+mn-lt"/>
            </a:endParaRPr>
          </a:p>
        </p:txBody>
      </p:sp>
      <p:sp>
        <p:nvSpPr>
          <p:cNvPr id="45" name="矩形 44"/>
          <p:cNvSpPr/>
          <p:nvPr/>
        </p:nvSpPr>
        <p:spPr>
          <a:xfrm>
            <a:off x="4673435" y="1750852"/>
            <a:ext cx="1566454" cy="400110"/>
          </a:xfrm>
          <a:prstGeom prst="rect">
            <a:avLst/>
          </a:prstGeom>
        </p:spPr>
        <p:txBody>
          <a:bodyPr wrap="none">
            <a:spAutoFit/>
          </a:bodyPr>
          <a:lstStyle/>
          <a:p>
            <a:r>
              <a:rPr lang="en-US" altLang="zh-CN" sz="2000" dirty="0">
                <a:solidFill>
                  <a:schemeClr val="accent1"/>
                </a:solidFill>
                <a:cs typeface="+mn-ea"/>
                <a:sym typeface="+mn-lt"/>
              </a:rPr>
              <a:t>02.</a:t>
            </a:r>
            <a:r>
              <a:rPr lang="zh-CN" altLang="en-US" sz="2000" dirty="0">
                <a:solidFill>
                  <a:schemeClr val="accent1"/>
                </a:solidFill>
                <a:cs typeface="+mn-ea"/>
                <a:sym typeface="+mn-lt"/>
              </a:rPr>
              <a:t>作品特色</a:t>
            </a:r>
          </a:p>
        </p:txBody>
      </p:sp>
      <p:sp>
        <p:nvSpPr>
          <p:cNvPr id="47" name="椭圆 46"/>
          <p:cNvSpPr/>
          <p:nvPr/>
        </p:nvSpPr>
        <p:spPr>
          <a:xfrm>
            <a:off x="4438354" y="285658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p:cNvSpPr/>
          <p:nvPr/>
        </p:nvSpPr>
        <p:spPr>
          <a:xfrm>
            <a:off x="4673435" y="2758152"/>
            <a:ext cx="1566454" cy="400110"/>
          </a:xfrm>
          <a:prstGeom prst="rect">
            <a:avLst/>
          </a:prstGeom>
        </p:spPr>
        <p:txBody>
          <a:bodyPr wrap="none">
            <a:spAutoFit/>
          </a:bodyPr>
          <a:lstStyle/>
          <a:p>
            <a:r>
              <a:rPr lang="en-US" altLang="zh-CN" sz="2000" dirty="0">
                <a:solidFill>
                  <a:schemeClr val="accent1"/>
                </a:solidFill>
                <a:cs typeface="+mn-ea"/>
                <a:sym typeface="+mn-lt"/>
              </a:rPr>
              <a:t>03.</a:t>
            </a:r>
            <a:r>
              <a:rPr lang="zh-CN" altLang="en-US" sz="2000" dirty="0">
                <a:solidFill>
                  <a:schemeClr val="accent1"/>
                </a:solidFill>
                <a:cs typeface="+mn-ea"/>
                <a:sym typeface="+mn-lt"/>
              </a:rPr>
              <a:t>設計理念</a:t>
            </a:r>
          </a:p>
        </p:txBody>
      </p:sp>
      <p:sp>
        <p:nvSpPr>
          <p:cNvPr id="51" name="椭圆 50"/>
          <p:cNvSpPr/>
          <p:nvPr/>
        </p:nvSpPr>
        <p:spPr>
          <a:xfrm>
            <a:off x="4438354" y="383494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p:cNvSpPr/>
          <p:nvPr/>
        </p:nvSpPr>
        <p:spPr>
          <a:xfrm>
            <a:off x="4673435" y="3736512"/>
            <a:ext cx="1566454" cy="400110"/>
          </a:xfrm>
          <a:prstGeom prst="rect">
            <a:avLst/>
          </a:prstGeom>
        </p:spPr>
        <p:txBody>
          <a:bodyPr wrap="none">
            <a:spAutoFit/>
          </a:bodyPr>
          <a:lstStyle/>
          <a:p>
            <a:r>
              <a:rPr lang="en-US" altLang="zh-CN" sz="2000" dirty="0">
                <a:solidFill>
                  <a:schemeClr val="accent1"/>
                </a:solidFill>
                <a:cs typeface="+mn-ea"/>
                <a:sym typeface="+mn-lt"/>
              </a:rPr>
              <a:t>04.</a:t>
            </a:r>
            <a:r>
              <a:rPr lang="zh-CN" altLang="en-US" sz="2000" dirty="0">
                <a:solidFill>
                  <a:schemeClr val="accent1"/>
                </a:solidFill>
                <a:cs typeface="+mn-ea"/>
                <a:sym typeface="+mn-lt"/>
              </a:rPr>
              <a:t>架構說明</a:t>
            </a:r>
          </a:p>
        </p:txBody>
      </p:sp>
      <p:sp>
        <p:nvSpPr>
          <p:cNvPr id="17" name="椭圆 16"/>
          <p:cNvSpPr/>
          <p:nvPr/>
        </p:nvSpPr>
        <p:spPr>
          <a:xfrm>
            <a:off x="1515267" y="1633633"/>
            <a:ext cx="2037292" cy="2037293"/>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752288" y="1857952"/>
            <a:ext cx="1588653" cy="1588654"/>
            <a:chOff x="1752288" y="1857952"/>
            <a:chExt cx="1588653" cy="1588654"/>
          </a:xfrm>
        </p:grpSpPr>
        <p:sp>
          <p:nvSpPr>
            <p:cNvPr id="18" name="椭圆 17"/>
            <p:cNvSpPr/>
            <p:nvPr/>
          </p:nvSpPr>
          <p:spPr>
            <a:xfrm>
              <a:off x="1752288" y="1857952"/>
              <a:ext cx="1588653" cy="158865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5"/>
            <p:cNvSpPr txBox="1">
              <a:spLocks noChangeArrowheads="1"/>
            </p:cNvSpPr>
            <p:nvPr/>
          </p:nvSpPr>
          <p:spPr bwMode="auto">
            <a:xfrm>
              <a:off x="2018276" y="2186353"/>
              <a:ext cx="101822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TW" altLang="en-US" sz="3200" b="1" dirty="0">
                  <a:solidFill>
                    <a:schemeClr val="bg1"/>
                  </a:solidFill>
                  <a:latin typeface="+mn-lt"/>
                  <a:ea typeface="+mn-ea"/>
                  <a:cs typeface="+mn-ea"/>
                  <a:sym typeface="+mn-lt"/>
                </a:rPr>
                <a:t>目錄</a:t>
              </a:r>
              <a:endParaRPr lang="en-US" altLang="zh-CN" sz="3200" b="1" dirty="0">
                <a:solidFill>
                  <a:schemeClr val="bg1"/>
                </a:solidFill>
                <a:latin typeface="+mn-lt"/>
                <a:ea typeface="+mn-ea"/>
                <a:cs typeface="+mn-ea"/>
                <a:sym typeface="+mn-lt"/>
              </a:endParaRPr>
            </a:p>
            <a:p>
              <a:pPr algn="ctr" fontAlgn="base">
                <a:spcBef>
                  <a:spcPct val="0"/>
                </a:spcBef>
                <a:spcAft>
                  <a:spcPct val="0"/>
                </a:spcAft>
                <a:defRPr/>
              </a:pPr>
              <a:r>
                <a:rPr lang="en-US" altLang="zh-CN" sz="1800" b="1" dirty="0">
                  <a:solidFill>
                    <a:schemeClr val="bg1"/>
                  </a:solidFill>
                  <a:latin typeface="+mn-lt"/>
                  <a:ea typeface="+mn-ea"/>
                  <a:cs typeface="+mn-ea"/>
                  <a:sym typeface="+mn-lt"/>
                </a:rPr>
                <a:t>content</a:t>
              </a:r>
              <a:endParaRPr lang="zh-CN" altLang="en-US" sz="1800" b="1" dirty="0">
                <a:solidFill>
                  <a:schemeClr val="bg1"/>
                </a:solidFill>
                <a:latin typeface="+mn-lt"/>
                <a:ea typeface="+mn-ea"/>
                <a:cs typeface="+mn-ea"/>
                <a:sym typeface="+mn-lt"/>
              </a:endParaRPr>
            </a:p>
          </p:txBody>
        </p:sp>
      </p:grpSp>
      <p:sp>
        <p:nvSpPr>
          <p:cNvPr id="20" name="椭圆 19"/>
          <p:cNvSpPr/>
          <p:nvPr/>
        </p:nvSpPr>
        <p:spPr>
          <a:xfrm>
            <a:off x="3071896" y="1646911"/>
            <a:ext cx="474486" cy="47448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1424547" y="2031829"/>
            <a:ext cx="348444" cy="3484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1250324" y="3715697"/>
            <a:ext cx="194822" cy="19482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1752288" y="3303716"/>
            <a:ext cx="267948" cy="26794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3367629" y="2904032"/>
            <a:ext cx="277384" cy="27738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a:off x="3153170" y="3657647"/>
            <a:ext cx="187772" cy="18777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1224346" y="2904032"/>
            <a:ext cx="121147" cy="12114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0">
            <a:extLst>
              <a:ext uri="{FF2B5EF4-FFF2-40B4-BE49-F238E27FC236}">
                <a16:creationId xmlns:a16="http://schemas.microsoft.com/office/drawing/2014/main" id="{362C0A24-1028-42EF-939F-97C014F2FDF8}"/>
              </a:ext>
            </a:extLst>
          </p:cNvPr>
          <p:cNvSpPr/>
          <p:nvPr/>
        </p:nvSpPr>
        <p:spPr>
          <a:xfrm>
            <a:off x="6797880" y="789284"/>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1">
            <a:extLst>
              <a:ext uri="{FF2B5EF4-FFF2-40B4-BE49-F238E27FC236}">
                <a16:creationId xmlns:a16="http://schemas.microsoft.com/office/drawing/2014/main" id="{13FDD2BE-DD66-4CF4-A881-EB72C7DEAC87}"/>
              </a:ext>
            </a:extLst>
          </p:cNvPr>
          <p:cNvSpPr/>
          <p:nvPr/>
        </p:nvSpPr>
        <p:spPr>
          <a:xfrm>
            <a:off x="6797879" y="184928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079937AE-00DF-49B5-9BC2-F8B7D3D37B7A}"/>
              </a:ext>
            </a:extLst>
          </p:cNvPr>
          <p:cNvSpPr/>
          <p:nvPr/>
        </p:nvSpPr>
        <p:spPr>
          <a:xfrm>
            <a:off x="7032960" y="701653"/>
            <a:ext cx="1566454" cy="400110"/>
          </a:xfrm>
          <a:prstGeom prst="rect">
            <a:avLst/>
          </a:prstGeom>
        </p:spPr>
        <p:txBody>
          <a:bodyPr wrap="none">
            <a:spAutoFit/>
          </a:bodyPr>
          <a:lstStyle/>
          <a:p>
            <a:r>
              <a:rPr lang="en-US" altLang="zh-CN" sz="2000" dirty="0">
                <a:solidFill>
                  <a:schemeClr val="accent1"/>
                </a:solidFill>
                <a:cs typeface="+mn-ea"/>
                <a:sym typeface="+mn-lt"/>
              </a:rPr>
              <a:t>0</a:t>
            </a:r>
            <a:r>
              <a:rPr lang="en-US" altLang="zh-TW" sz="2000" dirty="0">
                <a:solidFill>
                  <a:schemeClr val="accent1"/>
                </a:solidFill>
                <a:cs typeface="+mn-ea"/>
                <a:sym typeface="+mn-lt"/>
              </a:rPr>
              <a:t>5</a:t>
            </a:r>
            <a:r>
              <a:rPr lang="en-US" altLang="zh-CN" sz="2000" dirty="0">
                <a:solidFill>
                  <a:schemeClr val="accent1"/>
                </a:solidFill>
                <a:cs typeface="+mn-ea"/>
                <a:sym typeface="+mn-lt"/>
              </a:rPr>
              <a:t>.</a:t>
            </a:r>
            <a:r>
              <a:rPr lang="zh-TW" altLang="en-US" sz="2000" dirty="0">
                <a:solidFill>
                  <a:schemeClr val="accent1"/>
                </a:solidFill>
                <a:cs typeface="+mn-ea"/>
                <a:sym typeface="+mn-lt"/>
              </a:rPr>
              <a:t>使用情境</a:t>
            </a:r>
          </a:p>
        </p:txBody>
      </p:sp>
      <p:sp>
        <p:nvSpPr>
          <p:cNvPr id="32" name="矩形 31">
            <a:extLst>
              <a:ext uri="{FF2B5EF4-FFF2-40B4-BE49-F238E27FC236}">
                <a16:creationId xmlns:a16="http://schemas.microsoft.com/office/drawing/2014/main" id="{CB0F9DB3-A407-4694-8C10-7CF016005EB5}"/>
              </a:ext>
            </a:extLst>
          </p:cNvPr>
          <p:cNvSpPr/>
          <p:nvPr/>
        </p:nvSpPr>
        <p:spPr>
          <a:xfrm>
            <a:off x="7032960" y="1750852"/>
            <a:ext cx="1566454" cy="400110"/>
          </a:xfrm>
          <a:prstGeom prst="rect">
            <a:avLst/>
          </a:prstGeom>
        </p:spPr>
        <p:txBody>
          <a:bodyPr wrap="none">
            <a:spAutoFit/>
          </a:bodyPr>
          <a:lstStyle/>
          <a:p>
            <a:r>
              <a:rPr lang="en-US" altLang="zh-CN" sz="2000" dirty="0">
                <a:solidFill>
                  <a:schemeClr val="accent1"/>
                </a:solidFill>
                <a:cs typeface="+mn-ea"/>
                <a:sym typeface="+mn-lt"/>
              </a:rPr>
              <a:t>0</a:t>
            </a:r>
            <a:r>
              <a:rPr lang="en-US" altLang="zh-TW" sz="2000" dirty="0">
                <a:solidFill>
                  <a:schemeClr val="accent1"/>
                </a:solidFill>
                <a:cs typeface="+mn-ea"/>
                <a:sym typeface="+mn-lt"/>
              </a:rPr>
              <a:t>6</a:t>
            </a:r>
            <a:r>
              <a:rPr lang="en-US" altLang="zh-CN" sz="2000" dirty="0">
                <a:solidFill>
                  <a:schemeClr val="accent1"/>
                </a:solidFill>
                <a:cs typeface="+mn-ea"/>
                <a:sym typeface="+mn-lt"/>
              </a:rPr>
              <a:t>.</a:t>
            </a:r>
            <a:r>
              <a:rPr lang="zh-CN" altLang="en-US" sz="2000" dirty="0">
                <a:solidFill>
                  <a:schemeClr val="accent1"/>
                </a:solidFill>
                <a:cs typeface="+mn-ea"/>
                <a:sym typeface="+mn-lt"/>
              </a:rPr>
              <a:t>商業模式</a:t>
            </a:r>
          </a:p>
        </p:txBody>
      </p:sp>
      <p:sp>
        <p:nvSpPr>
          <p:cNvPr id="33" name="椭圆 46">
            <a:extLst>
              <a:ext uri="{FF2B5EF4-FFF2-40B4-BE49-F238E27FC236}">
                <a16:creationId xmlns:a16="http://schemas.microsoft.com/office/drawing/2014/main" id="{B583FF69-F0D3-410E-B767-ABB9B0B6C1A5}"/>
              </a:ext>
            </a:extLst>
          </p:cNvPr>
          <p:cNvSpPr/>
          <p:nvPr/>
        </p:nvSpPr>
        <p:spPr>
          <a:xfrm>
            <a:off x="6797879" y="285658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DC9ECECF-02A9-4414-B074-C7F3DBF9F760}"/>
              </a:ext>
            </a:extLst>
          </p:cNvPr>
          <p:cNvSpPr/>
          <p:nvPr/>
        </p:nvSpPr>
        <p:spPr>
          <a:xfrm>
            <a:off x="7032960" y="2758152"/>
            <a:ext cx="1566454" cy="400110"/>
          </a:xfrm>
          <a:prstGeom prst="rect">
            <a:avLst/>
          </a:prstGeom>
        </p:spPr>
        <p:txBody>
          <a:bodyPr wrap="none">
            <a:spAutoFit/>
          </a:bodyPr>
          <a:lstStyle/>
          <a:p>
            <a:r>
              <a:rPr lang="en-US" altLang="zh-CN" sz="2000" dirty="0">
                <a:solidFill>
                  <a:schemeClr val="accent1"/>
                </a:solidFill>
                <a:cs typeface="+mn-ea"/>
                <a:sym typeface="+mn-lt"/>
              </a:rPr>
              <a:t>0</a:t>
            </a:r>
            <a:r>
              <a:rPr lang="en-US" altLang="zh-TW" sz="2000" dirty="0">
                <a:solidFill>
                  <a:schemeClr val="accent1"/>
                </a:solidFill>
                <a:cs typeface="+mn-ea"/>
                <a:sym typeface="+mn-lt"/>
              </a:rPr>
              <a:t>7</a:t>
            </a:r>
            <a:r>
              <a:rPr lang="en-US" altLang="zh-CN" sz="2000" dirty="0">
                <a:solidFill>
                  <a:schemeClr val="accent1"/>
                </a:solidFill>
                <a:cs typeface="+mn-ea"/>
                <a:sym typeface="+mn-lt"/>
              </a:rPr>
              <a:t>.</a:t>
            </a:r>
            <a:r>
              <a:rPr lang="zh-CN" altLang="en-US" sz="2000" dirty="0">
                <a:solidFill>
                  <a:schemeClr val="accent1"/>
                </a:solidFill>
                <a:cs typeface="+mn-ea"/>
                <a:sym typeface="+mn-lt"/>
              </a:rPr>
              <a:t>預期成果</a:t>
            </a:r>
          </a:p>
        </p:txBody>
      </p:sp>
      <p:sp>
        <p:nvSpPr>
          <p:cNvPr id="35" name="椭圆 50">
            <a:extLst>
              <a:ext uri="{FF2B5EF4-FFF2-40B4-BE49-F238E27FC236}">
                <a16:creationId xmlns:a16="http://schemas.microsoft.com/office/drawing/2014/main" id="{68392AC7-7942-4D07-8B0F-30E8FD968B61}"/>
              </a:ext>
            </a:extLst>
          </p:cNvPr>
          <p:cNvSpPr/>
          <p:nvPr/>
        </p:nvSpPr>
        <p:spPr>
          <a:xfrm>
            <a:off x="6797879" y="3834949"/>
            <a:ext cx="232005" cy="23200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a:extLst>
              <a:ext uri="{FF2B5EF4-FFF2-40B4-BE49-F238E27FC236}">
                <a16:creationId xmlns:a16="http://schemas.microsoft.com/office/drawing/2014/main" id="{86BE3491-9BA2-436D-B62C-AD05B9E8BC38}"/>
              </a:ext>
            </a:extLst>
          </p:cNvPr>
          <p:cNvSpPr/>
          <p:nvPr/>
        </p:nvSpPr>
        <p:spPr>
          <a:xfrm>
            <a:off x="7032960" y="3736512"/>
            <a:ext cx="2079415" cy="707886"/>
          </a:xfrm>
          <a:prstGeom prst="rect">
            <a:avLst/>
          </a:prstGeom>
        </p:spPr>
        <p:txBody>
          <a:bodyPr wrap="none">
            <a:spAutoFit/>
          </a:bodyPr>
          <a:lstStyle/>
          <a:p>
            <a:r>
              <a:rPr lang="en-US" altLang="zh-CN" sz="2000" dirty="0">
                <a:solidFill>
                  <a:schemeClr val="accent1"/>
                </a:solidFill>
                <a:cs typeface="+mn-ea"/>
                <a:sym typeface="+mn-lt"/>
              </a:rPr>
              <a:t>0</a:t>
            </a:r>
            <a:r>
              <a:rPr lang="en-US" altLang="zh-TW" sz="2000" dirty="0">
                <a:solidFill>
                  <a:schemeClr val="accent1"/>
                </a:solidFill>
                <a:cs typeface="+mn-ea"/>
                <a:sym typeface="+mn-lt"/>
              </a:rPr>
              <a:t>8</a:t>
            </a:r>
            <a:r>
              <a:rPr lang="en-US" altLang="zh-CN" sz="2000" dirty="0">
                <a:solidFill>
                  <a:schemeClr val="accent1"/>
                </a:solidFill>
                <a:cs typeface="+mn-ea"/>
                <a:sym typeface="+mn-lt"/>
              </a:rPr>
              <a:t>.</a:t>
            </a:r>
            <a:r>
              <a:rPr lang="zh-TW" altLang="en-US" sz="2000" dirty="0">
                <a:solidFill>
                  <a:schemeClr val="accent1"/>
                </a:solidFill>
                <a:cs typeface="+mn-ea"/>
                <a:sym typeface="+mn-lt"/>
              </a:rPr>
              <a:t>開發工具說明</a:t>
            </a:r>
          </a:p>
          <a:p>
            <a:endParaRPr lang="zh-CN" altLang="en-US" sz="2000" dirty="0">
              <a:solidFill>
                <a:schemeClr val="accent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42" grpId="0"/>
      <p:bldP spid="45" grpId="0"/>
      <p:bldP spid="47" grpId="0" animBg="1"/>
      <p:bldP spid="49" grpId="0"/>
      <p:bldP spid="51" grpId="0" animBg="1"/>
      <p:bldP spid="53" grpId="0"/>
      <p:bldP spid="17" grpId="0" animBg="1"/>
      <p:bldP spid="20" grpId="0" animBg="1"/>
      <p:bldP spid="23" grpId="0" animBg="1"/>
      <p:bldP spid="24" grpId="0" animBg="1"/>
      <p:bldP spid="25" grpId="0" animBg="1"/>
      <p:bldP spid="26" grpId="0" animBg="1"/>
      <p:bldP spid="27" grpId="0" animBg="1"/>
      <p:bldP spid="31" grpId="0" animBg="1"/>
      <p:bldP spid="28" grpId="0" animBg="1"/>
      <p:bldP spid="29" grpId="0" animBg="1"/>
      <p:bldP spid="30" grpId="0"/>
      <p:bldP spid="32" grpId="0"/>
      <p:bldP spid="33" grpId="0" animBg="1"/>
      <p:bldP spid="34" grpId="0"/>
      <p:bldP spid="35" grpId="0" animBg="1"/>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商業模式</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中期</a:t>
            </a:r>
          </a:p>
        </p:txBody>
      </p:sp>
      <p:sp>
        <p:nvSpPr>
          <p:cNvPr id="27" name="文本框 6"/>
          <p:cNvSpPr txBox="1"/>
          <p:nvPr/>
        </p:nvSpPr>
        <p:spPr>
          <a:xfrm>
            <a:off x="245696" y="1415343"/>
            <a:ext cx="7919020" cy="11564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4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sym typeface="+mn-lt"/>
              </a:rPr>
              <a:t>在</a:t>
            </a:r>
            <a:r>
              <a:rPr lang="en-US" altLang="zh-TW" sz="1600" dirty="0">
                <a:solidFill>
                  <a:schemeClr val="tx1">
                    <a:lumMod val="65000"/>
                    <a:lumOff val="35000"/>
                  </a:schemeClr>
                </a:solidFill>
                <a:cs typeface="+mn-ea"/>
                <a:sym typeface="+mn-lt"/>
              </a:rPr>
              <a:t>5G</a:t>
            </a:r>
            <a:r>
              <a:rPr lang="zh-TW" altLang="en-US" sz="1600" dirty="0">
                <a:solidFill>
                  <a:schemeClr val="tx1">
                    <a:lumMod val="65000"/>
                    <a:lumOff val="35000"/>
                  </a:schemeClr>
                </a:solidFill>
                <a:cs typeface="+mn-ea"/>
                <a:sym typeface="+mn-lt"/>
              </a:rPr>
              <a:t>更為普及後，可以跟行動裝置</a:t>
            </a:r>
            <a:r>
              <a:rPr lang="en-US" altLang="zh-TW" sz="1600" dirty="0">
                <a:solidFill>
                  <a:schemeClr val="tx1">
                    <a:lumMod val="65000"/>
                    <a:lumOff val="35000"/>
                  </a:schemeClr>
                </a:solidFill>
                <a:cs typeface="+mn-ea"/>
                <a:sym typeface="+mn-lt"/>
              </a:rPr>
              <a:t>APP</a:t>
            </a:r>
            <a:r>
              <a:rPr lang="zh-TW" altLang="en-US" sz="1600" dirty="0">
                <a:solidFill>
                  <a:schemeClr val="tx1">
                    <a:lumMod val="65000"/>
                    <a:lumOff val="35000"/>
                  </a:schemeClr>
                </a:solidFill>
                <a:cs typeface="+mn-ea"/>
                <a:sym typeface="+mn-lt"/>
              </a:rPr>
              <a:t>做結合。透過我們的裝置辨識警笛聲，直接以語音告訴駕駛警笛聲方向，比起在馬路上設置</a:t>
            </a:r>
            <a:r>
              <a:rPr lang="en-US" altLang="zh-TW" sz="1600" dirty="0">
                <a:solidFill>
                  <a:schemeClr val="tx1">
                    <a:lumMod val="65000"/>
                    <a:lumOff val="35000"/>
                  </a:schemeClr>
                </a:solidFill>
                <a:cs typeface="+mn-ea"/>
                <a:sym typeface="+mn-lt"/>
              </a:rPr>
              <a:t>LCD</a:t>
            </a:r>
            <a:r>
              <a:rPr lang="zh-TW" altLang="en-US" sz="1600" dirty="0">
                <a:solidFill>
                  <a:schemeClr val="tx1">
                    <a:lumMod val="65000"/>
                    <a:lumOff val="35000"/>
                  </a:schemeClr>
                </a:solidFill>
                <a:cs typeface="+mn-ea"/>
                <a:sym typeface="+mn-lt"/>
              </a:rPr>
              <a:t>看板顯示資訊，更能在第一時間直接到告訴每個駕駛人即時的路況。</a:t>
            </a:r>
          </a:p>
        </p:txBody>
      </p:sp>
      <p:pic>
        <p:nvPicPr>
          <p:cNvPr id="3" name="圖片 2">
            <a:extLst>
              <a:ext uri="{FF2B5EF4-FFF2-40B4-BE49-F238E27FC236}">
                <a16:creationId xmlns:a16="http://schemas.microsoft.com/office/drawing/2014/main" id="{C12328C1-B172-4074-8B71-9E102557EC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2403" y="2300759"/>
            <a:ext cx="3963132" cy="2642088"/>
          </a:xfrm>
          <a:prstGeom prst="rect">
            <a:avLst/>
          </a:prstGeom>
        </p:spPr>
      </p:pic>
    </p:spTree>
    <p:extLst>
      <p:ext uri="{BB962C8B-B14F-4D97-AF65-F5344CB8AC3E}">
        <p14:creationId xmlns:p14="http://schemas.microsoft.com/office/powerpoint/2010/main" val="14494229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商業模式</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長期</a:t>
            </a:r>
          </a:p>
        </p:txBody>
      </p:sp>
      <p:sp>
        <p:nvSpPr>
          <p:cNvPr id="27" name="文本框 6"/>
          <p:cNvSpPr txBox="1"/>
          <p:nvPr/>
        </p:nvSpPr>
        <p:spPr>
          <a:xfrm>
            <a:off x="323850" y="1415343"/>
            <a:ext cx="7919020" cy="11564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sym typeface="+mn-lt"/>
              </a:rPr>
              <a:t>再來可以跟汽車業合作，直接將警笛辨識功能內嵌至汽車中控系統，在汽車生產時就做好最佳的收音裝置配置，消費者不必因為自家車型不一，難以加裝我們的警笛辨識系統。</a:t>
            </a:r>
          </a:p>
        </p:txBody>
      </p:sp>
      <p:pic>
        <p:nvPicPr>
          <p:cNvPr id="7" name="Google Shape;169;p28">
            <a:extLst>
              <a:ext uri="{FF2B5EF4-FFF2-40B4-BE49-F238E27FC236}">
                <a16:creationId xmlns:a16="http://schemas.microsoft.com/office/drawing/2014/main" id="{992ED5F4-1E50-48B0-8A9D-6B7B4B7E0729}"/>
              </a:ext>
            </a:extLst>
          </p:cNvPr>
          <p:cNvPicPr preferRelativeResize="0"/>
          <p:nvPr/>
        </p:nvPicPr>
        <p:blipFill>
          <a:blip r:embed="rId3">
            <a:alphaModFix/>
          </a:blip>
          <a:stretch>
            <a:fillRect/>
          </a:stretch>
        </p:blipFill>
        <p:spPr>
          <a:xfrm>
            <a:off x="2084873" y="1182032"/>
            <a:ext cx="4396974" cy="3517601"/>
          </a:xfrm>
          <a:prstGeom prst="rect">
            <a:avLst/>
          </a:prstGeom>
          <a:noFill/>
          <a:ln>
            <a:noFill/>
          </a:ln>
        </p:spPr>
      </p:pic>
    </p:spTree>
    <p:extLst>
      <p:ext uri="{BB962C8B-B14F-4D97-AF65-F5344CB8AC3E}">
        <p14:creationId xmlns:p14="http://schemas.microsoft.com/office/powerpoint/2010/main" val="1945953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a:t>
              </a:r>
              <a:r>
                <a:rPr lang="en-US" altLang="zh-TW" sz="4800" b="1" dirty="0">
                  <a:solidFill>
                    <a:schemeClr val="bg1"/>
                  </a:solidFill>
                  <a:latin typeface="+mn-lt"/>
                  <a:ea typeface="+mn-ea"/>
                  <a:cs typeface="+mn-ea"/>
                  <a:sym typeface="+mn-lt"/>
                </a:rPr>
                <a:t>7</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5547325" y="188572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200" dirty="0">
                <a:solidFill>
                  <a:schemeClr val="accent1"/>
                </a:solidFill>
                <a:cs typeface="+mn-ea"/>
                <a:sym typeface="+mn-lt"/>
              </a:rPr>
              <a:t>預期成果</a:t>
            </a:r>
          </a:p>
        </p:txBody>
      </p:sp>
      <p:sp>
        <p:nvSpPr>
          <p:cNvPr id="7" name="矩形 6"/>
          <p:cNvSpPr/>
          <p:nvPr/>
        </p:nvSpPr>
        <p:spPr>
          <a:xfrm>
            <a:off x="3803103" y="1929971"/>
            <a:ext cx="1570054" cy="431678"/>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PART   </a:t>
            </a:r>
            <a:r>
              <a:rPr lang="en-US" altLang="zh-TW" sz="1600" dirty="0">
                <a:cs typeface="+mn-ea"/>
                <a:sym typeface="+mn-lt"/>
              </a:rPr>
              <a:t>SEVEN</a:t>
            </a:r>
            <a:endParaRPr lang="zh-CN" altLang="en-US" sz="16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6440243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預期成果</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看板顯示</a:t>
            </a:r>
          </a:p>
        </p:txBody>
      </p:sp>
      <p:sp>
        <p:nvSpPr>
          <p:cNvPr id="27" name="文本框 6"/>
          <p:cNvSpPr txBox="1"/>
          <p:nvPr/>
        </p:nvSpPr>
        <p:spPr>
          <a:xfrm>
            <a:off x="323850" y="1531567"/>
            <a:ext cx="7919020" cy="11564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sym typeface="+mn-lt"/>
              </a:rPr>
              <a:t>將裝置架設在道路上偵測附近是否有救護車，並判斷救護車聲音的來源，再藉由</a:t>
            </a:r>
            <a:r>
              <a:rPr lang="en-US" altLang="zh-TW" sz="1600" dirty="0">
                <a:solidFill>
                  <a:schemeClr val="tx1">
                    <a:lumMod val="65000"/>
                    <a:lumOff val="35000"/>
                  </a:schemeClr>
                </a:solidFill>
                <a:cs typeface="+mn-ea"/>
                <a:sym typeface="+mn-lt"/>
              </a:rPr>
              <a:t>LCD</a:t>
            </a:r>
            <a:r>
              <a:rPr lang="zh-TW" altLang="en-US" sz="1600" dirty="0">
                <a:solidFill>
                  <a:schemeClr val="tx1">
                    <a:lumMod val="65000"/>
                    <a:lumOff val="35000"/>
                  </a:schemeClr>
                </a:solidFill>
                <a:cs typeface="+mn-ea"/>
                <a:sym typeface="+mn-lt"/>
              </a:rPr>
              <a:t>螢幕或以</a:t>
            </a:r>
            <a:r>
              <a:rPr lang="en-US" altLang="zh-TW" sz="1600" dirty="0">
                <a:solidFill>
                  <a:schemeClr val="tx1">
                    <a:lumMod val="65000"/>
                    <a:lumOff val="35000"/>
                  </a:schemeClr>
                </a:solidFill>
                <a:cs typeface="+mn-ea"/>
                <a:sym typeface="+mn-lt"/>
              </a:rPr>
              <a:t>LED</a:t>
            </a:r>
            <a:r>
              <a:rPr lang="zh-TW" altLang="en-US" sz="1600" dirty="0">
                <a:solidFill>
                  <a:schemeClr val="tx1">
                    <a:lumMod val="65000"/>
                    <a:lumOff val="35000"/>
                  </a:schemeClr>
                </a:solidFill>
                <a:cs typeface="+mn-ea"/>
                <a:sym typeface="+mn-lt"/>
              </a:rPr>
              <a:t>看板提醒其他用路人，讓用路人即使身陷車陣或身處四周吵雜的環境也能確認是否需要禮讓救護車先行。</a:t>
            </a:r>
          </a:p>
        </p:txBody>
      </p:sp>
      <p:pic>
        <p:nvPicPr>
          <p:cNvPr id="9" name="Google Shape;176;p29">
            <a:extLst>
              <a:ext uri="{FF2B5EF4-FFF2-40B4-BE49-F238E27FC236}">
                <a16:creationId xmlns:a16="http://schemas.microsoft.com/office/drawing/2014/main" id="{54494296-E1CD-4FF7-8F23-AE3DEA58BBD4}"/>
              </a:ext>
            </a:extLst>
          </p:cNvPr>
          <p:cNvPicPr preferRelativeResize="0"/>
          <p:nvPr/>
        </p:nvPicPr>
        <p:blipFill>
          <a:blip r:embed="rId3">
            <a:alphaModFix/>
          </a:blip>
          <a:stretch>
            <a:fillRect/>
          </a:stretch>
        </p:blipFill>
        <p:spPr>
          <a:xfrm>
            <a:off x="1488509" y="2892159"/>
            <a:ext cx="6036473" cy="1946800"/>
          </a:xfrm>
          <a:prstGeom prst="rect">
            <a:avLst/>
          </a:prstGeom>
          <a:noFill/>
          <a:ln>
            <a:noFill/>
          </a:ln>
        </p:spPr>
      </p:pic>
    </p:spTree>
    <p:extLst>
      <p:ext uri="{BB962C8B-B14F-4D97-AF65-F5344CB8AC3E}">
        <p14:creationId xmlns:p14="http://schemas.microsoft.com/office/powerpoint/2010/main" val="1070053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a:t>
              </a:r>
              <a:r>
                <a:rPr lang="en-US" altLang="zh-TW" sz="4800" b="1" dirty="0">
                  <a:solidFill>
                    <a:schemeClr val="bg1"/>
                  </a:solidFill>
                  <a:latin typeface="+mn-lt"/>
                  <a:ea typeface="+mn-ea"/>
                  <a:cs typeface="+mn-ea"/>
                  <a:sym typeface="+mn-lt"/>
                </a:rPr>
                <a:t>8</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5547326" y="1885723"/>
            <a:ext cx="2682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3200" dirty="0">
                <a:solidFill>
                  <a:schemeClr val="accent1"/>
                </a:solidFill>
                <a:cs typeface="+mn-ea"/>
                <a:sym typeface="+mn-lt"/>
              </a:rPr>
              <a:t>開發工具說明</a:t>
            </a:r>
            <a:endParaRPr lang="zh-CN" altLang="en-US" sz="3200" dirty="0">
              <a:solidFill>
                <a:schemeClr val="accent1"/>
              </a:solidFill>
              <a:cs typeface="+mn-ea"/>
              <a:sym typeface="+mn-lt"/>
            </a:endParaRPr>
          </a:p>
        </p:txBody>
      </p:sp>
      <p:sp>
        <p:nvSpPr>
          <p:cNvPr id="7" name="矩形 6"/>
          <p:cNvSpPr/>
          <p:nvPr/>
        </p:nvSpPr>
        <p:spPr>
          <a:xfrm>
            <a:off x="3803103" y="1929971"/>
            <a:ext cx="1570054" cy="431678"/>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PART   </a:t>
            </a:r>
            <a:r>
              <a:rPr lang="en-US" altLang="zh-TW" sz="1600" dirty="0">
                <a:cs typeface="+mn-ea"/>
                <a:sym typeface="+mn-lt"/>
              </a:rPr>
              <a:t>EIGHT</a:t>
            </a:r>
            <a:endParaRPr lang="zh-CN" altLang="en-US" sz="16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2888008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開發工具說明</a:t>
            </a: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en-US" altLang="zh-TW" sz="2000" dirty="0">
                <a:solidFill>
                  <a:schemeClr val="accent1"/>
                </a:solidFill>
                <a:cs typeface="+mn-ea"/>
                <a:sym typeface="+mn-lt"/>
              </a:rPr>
              <a:t>Ubuntu</a:t>
            </a:r>
          </a:p>
        </p:txBody>
      </p:sp>
      <p:sp>
        <p:nvSpPr>
          <p:cNvPr id="27" name="文本框 6"/>
          <p:cNvSpPr txBox="1"/>
          <p:nvPr/>
        </p:nvSpPr>
        <p:spPr>
          <a:xfrm>
            <a:off x="323850" y="1531567"/>
            <a:ext cx="7919020" cy="18950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TW" altLang="en-US" sz="1600" dirty="0">
                <a:solidFill>
                  <a:schemeClr val="tx1">
                    <a:lumMod val="65000"/>
                    <a:lumOff val="35000"/>
                  </a:schemeClr>
                </a:solidFill>
                <a:cs typeface="+mn-ea"/>
                <a:sym typeface="+mn-lt"/>
              </a:rPr>
              <a:t>使用​</a:t>
            </a:r>
            <a:r>
              <a:rPr lang="en-US" altLang="zh-TW" sz="1600" dirty="0">
                <a:solidFill>
                  <a:schemeClr val="tx1">
                    <a:lumMod val="65000"/>
                    <a:lumOff val="35000"/>
                  </a:schemeClr>
                </a:solidFill>
                <a:cs typeface="+mn-ea"/>
                <a:sym typeface="+mn-lt"/>
              </a:rPr>
              <a:t>Ubuntu</a:t>
            </a:r>
            <a:r>
              <a:rPr lang="zh-TW" altLang="en-US" sz="1600" dirty="0">
                <a:solidFill>
                  <a:schemeClr val="tx1">
                    <a:lumMod val="65000"/>
                    <a:lumOff val="35000"/>
                  </a:schemeClr>
                </a:solidFill>
                <a:cs typeface="+mn-ea"/>
                <a:sym typeface="+mn-lt"/>
              </a:rPr>
              <a:t>主要有幾個原因：</a:t>
            </a:r>
          </a:p>
          <a:p>
            <a:pPr>
              <a:lnSpc>
                <a:spcPct val="150000"/>
              </a:lnSpc>
            </a:pPr>
            <a:r>
              <a:rPr lang="en-US" altLang="zh-TW" sz="1600" dirty="0">
                <a:solidFill>
                  <a:schemeClr val="tx1">
                    <a:lumMod val="65000"/>
                    <a:lumOff val="35000"/>
                  </a:schemeClr>
                </a:solidFill>
                <a:cs typeface="+mn-ea"/>
                <a:sym typeface="+mn-lt"/>
              </a:rPr>
              <a:t>(1)</a:t>
            </a:r>
            <a:r>
              <a:rPr lang="zh-TW" altLang="en-US" sz="1600" dirty="0">
                <a:solidFill>
                  <a:schemeClr val="tx1">
                    <a:lumMod val="65000"/>
                    <a:lumOff val="35000"/>
                  </a:schemeClr>
                </a:solidFill>
                <a:cs typeface="+mn-ea"/>
                <a:sym typeface="+mn-lt"/>
              </a:rPr>
              <a:t>穩定，當機頻率較低</a:t>
            </a:r>
          </a:p>
          <a:p>
            <a:pPr>
              <a:lnSpc>
                <a:spcPct val="150000"/>
              </a:lnSpc>
            </a:pPr>
            <a:r>
              <a:rPr lang="en-US" altLang="zh-TW" sz="1600" dirty="0">
                <a:solidFill>
                  <a:schemeClr val="tx1">
                    <a:lumMod val="65000"/>
                    <a:lumOff val="35000"/>
                  </a:schemeClr>
                </a:solidFill>
                <a:cs typeface="+mn-ea"/>
                <a:sym typeface="+mn-lt"/>
              </a:rPr>
              <a:t>(2)</a:t>
            </a:r>
            <a:r>
              <a:rPr lang="zh-TW" altLang="en-US" sz="1600" dirty="0">
                <a:solidFill>
                  <a:schemeClr val="tx1">
                    <a:lumMod val="65000"/>
                    <a:lumOff val="35000"/>
                  </a:schemeClr>
                </a:solidFill>
                <a:cs typeface="+mn-ea"/>
                <a:sym typeface="+mn-lt"/>
              </a:rPr>
              <a:t>高效的檔案管理系統，一般情況下不需要碎片整理</a:t>
            </a:r>
          </a:p>
          <a:p>
            <a:pPr>
              <a:lnSpc>
                <a:spcPct val="150000"/>
              </a:lnSpc>
            </a:pPr>
            <a:r>
              <a:rPr lang="en-US" altLang="zh-TW" sz="1600" dirty="0">
                <a:solidFill>
                  <a:schemeClr val="tx1">
                    <a:lumMod val="65000"/>
                    <a:lumOff val="35000"/>
                  </a:schemeClr>
                </a:solidFill>
                <a:cs typeface="+mn-ea"/>
                <a:sym typeface="+mn-lt"/>
              </a:rPr>
              <a:t>(3)</a:t>
            </a:r>
            <a:r>
              <a:rPr lang="zh-TW" altLang="en-US" sz="1600" dirty="0">
                <a:solidFill>
                  <a:schemeClr val="tx1">
                    <a:lumMod val="65000"/>
                    <a:lumOff val="35000"/>
                  </a:schemeClr>
                </a:solidFill>
                <a:cs typeface="+mn-ea"/>
                <a:sym typeface="+mn-lt"/>
              </a:rPr>
              <a:t>產生的系統垃圾很少，系統不會隨著使用時間的增多而越來越卡</a:t>
            </a:r>
          </a:p>
          <a:p>
            <a:pPr>
              <a:lnSpc>
                <a:spcPct val="150000"/>
              </a:lnSpc>
            </a:pPr>
            <a:r>
              <a:rPr lang="en-US" altLang="zh-TW" sz="1600" dirty="0">
                <a:solidFill>
                  <a:schemeClr val="tx1">
                    <a:lumMod val="65000"/>
                    <a:lumOff val="35000"/>
                  </a:schemeClr>
                </a:solidFill>
                <a:cs typeface="+mn-ea"/>
                <a:sym typeface="+mn-lt"/>
              </a:rPr>
              <a:t>(4)</a:t>
            </a:r>
            <a:r>
              <a:rPr lang="zh-TW" altLang="en-US" sz="1600" dirty="0">
                <a:solidFill>
                  <a:schemeClr val="tx1">
                    <a:lumMod val="65000"/>
                    <a:lumOff val="35000"/>
                  </a:schemeClr>
                </a:solidFill>
                <a:cs typeface="+mn-ea"/>
                <a:sym typeface="+mn-lt"/>
              </a:rPr>
              <a:t>強大的命令列，基本上所有操作可在上面執行</a:t>
            </a:r>
          </a:p>
        </p:txBody>
      </p:sp>
      <p:pic>
        <p:nvPicPr>
          <p:cNvPr id="6" name="Google Shape;183;p30">
            <a:extLst>
              <a:ext uri="{FF2B5EF4-FFF2-40B4-BE49-F238E27FC236}">
                <a16:creationId xmlns:a16="http://schemas.microsoft.com/office/drawing/2014/main" id="{49C9CE89-BE78-4446-BDA5-7D15DC153065}"/>
              </a:ext>
            </a:extLst>
          </p:cNvPr>
          <p:cNvPicPr preferRelativeResize="0"/>
          <p:nvPr/>
        </p:nvPicPr>
        <p:blipFill>
          <a:blip r:embed="rId3">
            <a:alphaModFix/>
          </a:blip>
          <a:stretch>
            <a:fillRect/>
          </a:stretch>
        </p:blipFill>
        <p:spPr>
          <a:xfrm>
            <a:off x="6525298" y="552996"/>
            <a:ext cx="2486001" cy="2486001"/>
          </a:xfrm>
          <a:prstGeom prst="rect">
            <a:avLst/>
          </a:prstGeom>
          <a:noFill/>
          <a:ln>
            <a:noFill/>
          </a:ln>
        </p:spPr>
      </p:pic>
    </p:spTree>
    <p:extLst>
      <p:ext uri="{BB962C8B-B14F-4D97-AF65-F5344CB8AC3E}">
        <p14:creationId xmlns:p14="http://schemas.microsoft.com/office/powerpoint/2010/main" val="3599854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cs typeface="+mn-ea"/>
                <a:sym typeface="+mn-lt"/>
              </a:rPr>
              <a:t>開發工具說明</a:t>
            </a: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en-US" altLang="zh-TW" sz="2000" dirty="0">
                <a:solidFill>
                  <a:schemeClr val="accent1"/>
                </a:solidFill>
                <a:cs typeface="+mn-ea"/>
                <a:sym typeface="+mn-lt"/>
              </a:rPr>
              <a:t>Raspberry Pi 4</a:t>
            </a:r>
          </a:p>
        </p:txBody>
      </p:sp>
      <p:pic>
        <p:nvPicPr>
          <p:cNvPr id="7" name="Google Shape;190;p31">
            <a:extLst>
              <a:ext uri="{FF2B5EF4-FFF2-40B4-BE49-F238E27FC236}">
                <a16:creationId xmlns:a16="http://schemas.microsoft.com/office/drawing/2014/main" id="{0A9D4AF9-CB34-49B3-B9D9-5E16C7C77A30}"/>
              </a:ext>
            </a:extLst>
          </p:cNvPr>
          <p:cNvPicPr preferRelativeResize="0"/>
          <p:nvPr/>
        </p:nvPicPr>
        <p:blipFill>
          <a:blip r:embed="rId3">
            <a:alphaModFix/>
          </a:blip>
          <a:stretch>
            <a:fillRect/>
          </a:stretch>
        </p:blipFill>
        <p:spPr>
          <a:xfrm>
            <a:off x="2385163" y="1351309"/>
            <a:ext cx="5750275" cy="3367025"/>
          </a:xfrm>
          <a:prstGeom prst="rect">
            <a:avLst/>
          </a:prstGeom>
          <a:noFill/>
          <a:ln>
            <a:noFill/>
          </a:ln>
        </p:spPr>
      </p:pic>
    </p:spTree>
    <p:extLst>
      <p:ext uri="{BB962C8B-B14F-4D97-AF65-F5344CB8AC3E}">
        <p14:creationId xmlns:p14="http://schemas.microsoft.com/office/powerpoint/2010/main" val="23873497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cs typeface="+mn-ea"/>
                <a:sym typeface="+mn-lt"/>
              </a:rPr>
              <a:t>開發工具說明</a:t>
            </a: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en-US" altLang="zh-TW" sz="2000" dirty="0" err="1">
                <a:solidFill>
                  <a:schemeClr val="accent1"/>
                </a:solidFill>
                <a:cs typeface="+mn-ea"/>
                <a:sym typeface="+mn-lt"/>
              </a:rPr>
              <a:t>ReSpeaker</a:t>
            </a:r>
            <a:r>
              <a:rPr lang="en-US" altLang="zh-TW" sz="2000" dirty="0">
                <a:solidFill>
                  <a:schemeClr val="accent1"/>
                </a:solidFill>
                <a:cs typeface="+mn-ea"/>
                <a:sym typeface="+mn-lt"/>
              </a:rPr>
              <a:t> 4-mic-Array</a:t>
            </a:r>
          </a:p>
        </p:txBody>
      </p:sp>
      <p:pic>
        <p:nvPicPr>
          <p:cNvPr id="5" name="Google Shape;198;p32">
            <a:extLst>
              <a:ext uri="{FF2B5EF4-FFF2-40B4-BE49-F238E27FC236}">
                <a16:creationId xmlns:a16="http://schemas.microsoft.com/office/drawing/2014/main" id="{E42C6E57-CA1F-47EC-92BF-B69320D167B1}"/>
              </a:ext>
            </a:extLst>
          </p:cNvPr>
          <p:cNvPicPr preferRelativeResize="0"/>
          <p:nvPr/>
        </p:nvPicPr>
        <p:blipFill>
          <a:blip r:embed="rId3">
            <a:alphaModFix/>
          </a:blip>
          <a:stretch>
            <a:fillRect/>
          </a:stretch>
        </p:blipFill>
        <p:spPr>
          <a:xfrm>
            <a:off x="3569109" y="1061884"/>
            <a:ext cx="3627599" cy="3800251"/>
          </a:xfrm>
          <a:prstGeom prst="rect">
            <a:avLst/>
          </a:prstGeom>
          <a:noFill/>
          <a:ln>
            <a:noFill/>
          </a:ln>
        </p:spPr>
      </p:pic>
    </p:spTree>
    <p:extLst>
      <p:ext uri="{BB962C8B-B14F-4D97-AF65-F5344CB8AC3E}">
        <p14:creationId xmlns:p14="http://schemas.microsoft.com/office/powerpoint/2010/main" val="15704799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椭圆 65"/>
          <p:cNvSpPr/>
          <p:nvPr/>
        </p:nvSpPr>
        <p:spPr>
          <a:xfrm>
            <a:off x="1256583" y="3729788"/>
            <a:ext cx="677676" cy="677676"/>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椭圆 66"/>
          <p:cNvSpPr/>
          <p:nvPr/>
        </p:nvSpPr>
        <p:spPr>
          <a:xfrm>
            <a:off x="1458034" y="1269681"/>
            <a:ext cx="274777" cy="274777"/>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同心圆 67"/>
          <p:cNvSpPr/>
          <p:nvPr/>
        </p:nvSpPr>
        <p:spPr>
          <a:xfrm>
            <a:off x="3216986" y="4440948"/>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9" name="椭圆 68"/>
          <p:cNvSpPr/>
          <p:nvPr/>
        </p:nvSpPr>
        <p:spPr>
          <a:xfrm>
            <a:off x="3230128" y="4454089"/>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0" name="同心圆 69"/>
          <p:cNvSpPr/>
          <p:nvPr/>
        </p:nvSpPr>
        <p:spPr>
          <a:xfrm>
            <a:off x="2712289" y="923490"/>
            <a:ext cx="623903" cy="623903"/>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1" name="椭圆 70"/>
          <p:cNvSpPr/>
          <p:nvPr/>
        </p:nvSpPr>
        <p:spPr>
          <a:xfrm>
            <a:off x="2725906" y="937107"/>
            <a:ext cx="596669" cy="596669"/>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2" name="同心圆 71"/>
          <p:cNvSpPr/>
          <p:nvPr/>
        </p:nvSpPr>
        <p:spPr>
          <a:xfrm>
            <a:off x="2098096" y="4423601"/>
            <a:ext cx="219777" cy="219777"/>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3" name="椭圆 72"/>
          <p:cNvSpPr/>
          <p:nvPr/>
        </p:nvSpPr>
        <p:spPr>
          <a:xfrm>
            <a:off x="2107689" y="4433195"/>
            <a:ext cx="200590" cy="20059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4" name="同心圆 73"/>
          <p:cNvSpPr/>
          <p:nvPr/>
        </p:nvSpPr>
        <p:spPr>
          <a:xfrm>
            <a:off x="773524" y="3230102"/>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5" name="椭圆 74"/>
          <p:cNvSpPr/>
          <p:nvPr/>
        </p:nvSpPr>
        <p:spPr>
          <a:xfrm>
            <a:off x="786091" y="3242670"/>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6" name="椭圆 75"/>
          <p:cNvSpPr/>
          <p:nvPr/>
        </p:nvSpPr>
        <p:spPr>
          <a:xfrm>
            <a:off x="2033501" y="1132292"/>
            <a:ext cx="412166" cy="412166"/>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7" name="椭圆 76"/>
          <p:cNvSpPr/>
          <p:nvPr/>
        </p:nvSpPr>
        <p:spPr>
          <a:xfrm>
            <a:off x="3024240" y="3866718"/>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8" name="同心圆 77"/>
          <p:cNvSpPr/>
          <p:nvPr/>
        </p:nvSpPr>
        <p:spPr>
          <a:xfrm>
            <a:off x="3600310" y="4149157"/>
            <a:ext cx="452191" cy="452191"/>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9" name="椭圆 78"/>
          <p:cNvSpPr/>
          <p:nvPr/>
        </p:nvSpPr>
        <p:spPr>
          <a:xfrm>
            <a:off x="3610180" y="4159027"/>
            <a:ext cx="432452" cy="43245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0" name="椭圆 79"/>
          <p:cNvSpPr/>
          <p:nvPr/>
        </p:nvSpPr>
        <p:spPr>
          <a:xfrm>
            <a:off x="479790" y="4314422"/>
            <a:ext cx="379661" cy="379661"/>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1" name="同心圆 80"/>
          <p:cNvSpPr/>
          <p:nvPr/>
        </p:nvSpPr>
        <p:spPr>
          <a:xfrm>
            <a:off x="2479790" y="3699099"/>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2" name="椭圆 81"/>
          <p:cNvSpPr/>
          <p:nvPr/>
        </p:nvSpPr>
        <p:spPr>
          <a:xfrm>
            <a:off x="2492931" y="3712241"/>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3" name="同心圆 82"/>
          <p:cNvSpPr/>
          <p:nvPr/>
        </p:nvSpPr>
        <p:spPr>
          <a:xfrm>
            <a:off x="2470196" y="249673"/>
            <a:ext cx="219777" cy="219777"/>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4" name="椭圆 83"/>
          <p:cNvSpPr/>
          <p:nvPr/>
        </p:nvSpPr>
        <p:spPr>
          <a:xfrm>
            <a:off x="2479790" y="259266"/>
            <a:ext cx="200590" cy="20059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5" name="同心圆 84"/>
          <p:cNvSpPr/>
          <p:nvPr/>
        </p:nvSpPr>
        <p:spPr>
          <a:xfrm>
            <a:off x="786092" y="833234"/>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6" name="椭圆 85"/>
          <p:cNvSpPr/>
          <p:nvPr/>
        </p:nvSpPr>
        <p:spPr>
          <a:xfrm>
            <a:off x="798659" y="845802"/>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7" name="椭圆 86"/>
          <p:cNvSpPr/>
          <p:nvPr/>
        </p:nvSpPr>
        <p:spPr>
          <a:xfrm>
            <a:off x="2170890" y="574569"/>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8" name="同心圆 87"/>
          <p:cNvSpPr/>
          <p:nvPr/>
        </p:nvSpPr>
        <p:spPr>
          <a:xfrm>
            <a:off x="503923" y="1269681"/>
            <a:ext cx="727904" cy="727904"/>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9" name="椭圆 88"/>
          <p:cNvSpPr/>
          <p:nvPr/>
        </p:nvSpPr>
        <p:spPr>
          <a:xfrm>
            <a:off x="519810" y="1285567"/>
            <a:ext cx="696131" cy="696131"/>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0" name="同心圆 89"/>
          <p:cNvSpPr/>
          <p:nvPr/>
        </p:nvSpPr>
        <p:spPr>
          <a:xfrm>
            <a:off x="3610178" y="367913"/>
            <a:ext cx="287919" cy="28791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1" name="椭圆 90"/>
          <p:cNvSpPr/>
          <p:nvPr/>
        </p:nvSpPr>
        <p:spPr>
          <a:xfrm>
            <a:off x="3622746" y="380480"/>
            <a:ext cx="262784" cy="26278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2" name="椭圆 91"/>
          <p:cNvSpPr/>
          <p:nvPr/>
        </p:nvSpPr>
        <p:spPr>
          <a:xfrm>
            <a:off x="464439" y="2571751"/>
            <a:ext cx="137389" cy="137389"/>
          </a:xfrm>
          <a:prstGeom prst="ellipse">
            <a:avLst/>
          </a:prstGeom>
          <a:solidFill>
            <a:srgbClr val="27506E"/>
          </a:solidFill>
          <a:ln w="25400" cap="flat" cmpd="sng" algn="ctr">
            <a:noFill/>
            <a:prstDash val="solid"/>
          </a:ln>
          <a:effectLst>
            <a:outerShdw blurRad="254000" dist="127000" dir="8100000" algn="tr" rotWithShape="0">
              <a:prstClr val="black">
                <a:alpha val="6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3" name="椭圆 92"/>
          <p:cNvSpPr/>
          <p:nvPr/>
        </p:nvSpPr>
        <p:spPr>
          <a:xfrm>
            <a:off x="222274" y="322042"/>
            <a:ext cx="379661" cy="379661"/>
          </a:xfrm>
          <a:prstGeom prst="ellipse">
            <a:avLst/>
          </a:prstGeom>
          <a:solidFill>
            <a:srgbClr val="27506E"/>
          </a:solidFill>
          <a:ln w="25400" cap="flat" cmpd="sng" algn="ctr">
            <a:noFill/>
            <a:prstDash val="solid"/>
          </a:ln>
          <a:effectLst>
            <a:outerShdw blurRad="317500" dist="190500" dir="8100000" algn="tr" rotWithShape="0">
              <a:prstClr val="black">
                <a:alpha val="50000"/>
              </a:prstClr>
            </a:outerShdw>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4" name="同心圆 93"/>
          <p:cNvSpPr/>
          <p:nvPr/>
        </p:nvSpPr>
        <p:spPr>
          <a:xfrm>
            <a:off x="2630319" y="4754469"/>
            <a:ext cx="301060" cy="30106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5" name="椭圆 94"/>
          <p:cNvSpPr/>
          <p:nvPr/>
        </p:nvSpPr>
        <p:spPr>
          <a:xfrm>
            <a:off x="2643461" y="4767610"/>
            <a:ext cx="274777" cy="27477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6" name="同心圆 95"/>
          <p:cNvSpPr/>
          <p:nvPr/>
        </p:nvSpPr>
        <p:spPr>
          <a:xfrm>
            <a:off x="8401532" y="4823614"/>
            <a:ext cx="287919" cy="25673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7" name="椭圆 96"/>
          <p:cNvSpPr/>
          <p:nvPr/>
        </p:nvSpPr>
        <p:spPr>
          <a:xfrm>
            <a:off x="8414099" y="4834821"/>
            <a:ext cx="262784" cy="23431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8" name="同心圆 97"/>
          <p:cNvSpPr/>
          <p:nvPr/>
        </p:nvSpPr>
        <p:spPr>
          <a:xfrm>
            <a:off x="2539444" y="1503279"/>
            <a:ext cx="150530" cy="15053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9" name="椭圆 98"/>
          <p:cNvSpPr/>
          <p:nvPr/>
        </p:nvSpPr>
        <p:spPr>
          <a:xfrm>
            <a:off x="2546014" y="1509849"/>
            <a:ext cx="137389" cy="137389"/>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lIns="68580" tIns="34290" rIns="68580" bIns="34290" rtlCol="0" anchor="ctr"/>
          <a:lstStyle/>
          <a:p>
            <a:pPr marL="0" marR="0" lvl="0" indent="0" algn="ctr" defTabSz="914378"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0" name="文本框 9"/>
          <p:cNvSpPr txBox="1"/>
          <p:nvPr/>
        </p:nvSpPr>
        <p:spPr>
          <a:xfrm>
            <a:off x="2539444" y="2605820"/>
            <a:ext cx="5997434" cy="630942"/>
          </a:xfrm>
          <a:prstGeom prst="rect">
            <a:avLst/>
          </a:prstGeom>
          <a:noFill/>
        </p:spPr>
        <p:txBody>
          <a:bodyPr wrap="square" lIns="0" tIns="0" rIns="0" bIns="0" rtlCol="0">
            <a:spAutoFit/>
          </a:bodyPr>
          <a:lstStyle/>
          <a:p>
            <a:pPr algn="r">
              <a:defRPr/>
            </a:pPr>
            <a:r>
              <a:rPr lang="zh-TW" altLang="en-US" sz="4100" b="1" dirty="0">
                <a:solidFill>
                  <a:srgbClr val="27506E"/>
                </a:solidFill>
                <a:latin typeface="微软雅黑" panose="020B0503020204020204" pitchFamily="34" charset="-122"/>
              </a:rPr>
              <a:t>感謝您的觀看</a:t>
            </a:r>
            <a:r>
              <a:rPr lang="zh-CN" altLang="en-US" sz="4100" b="1" dirty="0">
                <a:solidFill>
                  <a:srgbClr val="27506E"/>
                </a:solidFill>
                <a:latin typeface="微软雅黑" panose="020B0503020204020204" pitchFamily="34" charset="-122"/>
              </a:rPr>
              <a:t>！</a:t>
            </a:r>
          </a:p>
        </p:txBody>
      </p:sp>
    </p:spTree>
    <p:extLst>
      <p:ext uri="{BB962C8B-B14F-4D97-AF65-F5344CB8AC3E}">
        <p14:creationId xmlns:p14="http://schemas.microsoft.com/office/powerpoint/2010/main" val="3316573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500"/>
                                        <p:tgtEl>
                                          <p:spTgt spid="9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500"/>
                                        <p:tgtEl>
                                          <p:spTgt spid="8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fade">
                                      <p:cBhvr>
                                        <p:cTn id="67" dur="500"/>
                                        <p:tgtEl>
                                          <p:spTgt spid="8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fade">
                                      <p:cBhvr>
                                        <p:cTn id="73" dur="500"/>
                                        <p:tgtEl>
                                          <p:spTgt spid="8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fade">
                                      <p:cBhvr>
                                        <p:cTn id="76" dur="500"/>
                                        <p:tgtEl>
                                          <p:spTgt spid="8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500"/>
                                        <p:tgtEl>
                                          <p:spTgt spid="8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500"/>
                                        <p:tgtEl>
                                          <p:spTgt spid="9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fade">
                                      <p:cBhvr>
                                        <p:cTn id="91" dur="500"/>
                                        <p:tgtEl>
                                          <p:spTgt spid="9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95"/>
                                        </p:tgtEl>
                                        <p:attrNameLst>
                                          <p:attrName>style.visibility</p:attrName>
                                        </p:attrNameLst>
                                      </p:cBhvr>
                                      <p:to>
                                        <p:strVal val="visible"/>
                                      </p:to>
                                    </p:set>
                                    <p:animEffect transition="in" filter="fade">
                                      <p:cBhvr>
                                        <p:cTn id="94" dur="500"/>
                                        <p:tgtEl>
                                          <p:spTgt spid="9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fade">
                                      <p:cBhvr>
                                        <p:cTn id="100" dur="500"/>
                                        <p:tgtEl>
                                          <p:spTgt spid="9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500"/>
                                        <p:tgtEl>
                                          <p:spTgt spid="9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500"/>
                                        <p:tgtEl>
                                          <p:spTgt spid="9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01</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5547325" y="1885722"/>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3200" dirty="0">
                <a:solidFill>
                  <a:schemeClr val="accent1"/>
                </a:solidFill>
                <a:latin typeface="+mn-lt"/>
                <a:ea typeface="+mn-ea"/>
                <a:cs typeface="+mn-ea"/>
                <a:sym typeface="+mn-lt"/>
              </a:rPr>
              <a:t>作品主題說明</a:t>
            </a:r>
            <a:endParaRPr lang="zh-CN" altLang="en-US" sz="2800" dirty="0">
              <a:solidFill>
                <a:schemeClr val="accent1"/>
              </a:solidFill>
              <a:latin typeface="+mn-lt"/>
              <a:ea typeface="+mn-ea"/>
              <a:cs typeface="+mn-ea"/>
              <a:sym typeface="+mn-lt"/>
            </a:endParaRPr>
          </a:p>
        </p:txBody>
      </p:sp>
      <p:sp>
        <p:nvSpPr>
          <p:cNvPr id="7" name="矩形 6"/>
          <p:cNvSpPr/>
          <p:nvPr/>
        </p:nvSpPr>
        <p:spPr>
          <a:xfrm>
            <a:off x="3803103" y="1929971"/>
            <a:ext cx="1518182" cy="417416"/>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PART   ONE</a:t>
            </a:r>
            <a:endParaRPr lang="zh-CN" altLang="en-US" sz="16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作品主題說明</a:t>
            </a:r>
            <a:endParaRPr lang="zh-CN" altLang="en-US" sz="1800" dirty="0">
              <a:solidFill>
                <a:schemeClr val="accent1"/>
              </a:solidFill>
              <a:latin typeface="+mn-lt"/>
              <a:ea typeface="+mn-ea"/>
              <a:cs typeface="+mn-ea"/>
              <a:sym typeface="+mn-lt"/>
            </a:endParaRPr>
          </a:p>
        </p:txBody>
      </p:sp>
      <p:sp>
        <p:nvSpPr>
          <p:cNvPr id="27" name="文本框 6"/>
          <p:cNvSpPr txBox="1"/>
          <p:nvPr/>
        </p:nvSpPr>
        <p:spPr>
          <a:xfrm>
            <a:off x="269142" y="1626106"/>
            <a:ext cx="3360254" cy="33723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2020</a:t>
            </a:r>
            <a:r>
              <a:rPr lang="zh-TW" altLang="en-US" sz="1600" dirty="0">
                <a:solidFill>
                  <a:schemeClr val="tx1">
                    <a:lumMod val="65000"/>
                    <a:lumOff val="35000"/>
                  </a:schemeClr>
                </a:solidFill>
                <a:cs typeface="+mn-ea"/>
                <a:sym typeface="+mn-lt"/>
              </a:rPr>
              <a:t>年蘋果公司在</a:t>
            </a:r>
            <a:r>
              <a:rPr lang="en-US" altLang="zh-TW" sz="1600" dirty="0">
                <a:solidFill>
                  <a:schemeClr val="tx1">
                    <a:lumMod val="65000"/>
                    <a:lumOff val="35000"/>
                  </a:schemeClr>
                </a:solidFill>
                <a:cs typeface="+mn-ea"/>
                <a:sym typeface="+mn-lt"/>
              </a:rPr>
              <a:t>IOS14</a:t>
            </a:r>
            <a:r>
              <a:rPr lang="zh-TW" altLang="en-US" sz="1600" dirty="0">
                <a:solidFill>
                  <a:schemeClr val="tx1">
                    <a:lumMod val="65000"/>
                    <a:lumOff val="35000"/>
                  </a:schemeClr>
                </a:solidFill>
                <a:cs typeface="+mn-ea"/>
                <a:sym typeface="+mn-lt"/>
              </a:rPr>
              <a:t>上新增了語音辨識的功能，雖然能夠辨識警笛聲，但仍無法判斷其聲音位置、行進方向等問題。</a:t>
            </a:r>
            <a:endParaRPr lang="en-US" altLang="zh-TW" sz="1600" dirty="0">
              <a:solidFill>
                <a:schemeClr val="tx1">
                  <a:lumMod val="65000"/>
                  <a:lumOff val="35000"/>
                </a:schemeClr>
              </a:solidFill>
              <a:cs typeface="+mn-ea"/>
              <a:sym typeface="+mn-lt"/>
            </a:endParaRPr>
          </a:p>
          <a:p>
            <a:pPr>
              <a:lnSpc>
                <a:spcPct val="150000"/>
              </a:lnSpc>
            </a:pPr>
            <a:endParaRPr lang="en-US" altLang="zh-TW" sz="1600" dirty="0">
              <a:solidFill>
                <a:schemeClr val="tx1">
                  <a:lumMod val="65000"/>
                  <a:lumOff val="35000"/>
                </a:schemeClr>
              </a:solidFill>
              <a:cs typeface="+mn-ea"/>
              <a:sym typeface="+mn-lt"/>
            </a:endParaRPr>
          </a:p>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sym typeface="+mn-lt"/>
              </a:rPr>
              <a:t>因此我們想開發救護車行進方向與速度辨識系統，作品透過多個收音點來進行救護車位置、行進方向的判別。</a:t>
            </a:r>
          </a:p>
        </p:txBody>
      </p:sp>
      <p:sp>
        <p:nvSpPr>
          <p:cNvPr id="2" name="文字方塊 1">
            <a:extLst>
              <a:ext uri="{FF2B5EF4-FFF2-40B4-BE49-F238E27FC236}">
                <a16:creationId xmlns:a16="http://schemas.microsoft.com/office/drawing/2014/main" id="{0D843F94-5113-41BA-A971-37BC76B8B4A7}"/>
              </a:ext>
            </a:extLst>
          </p:cNvPr>
          <p:cNvSpPr txBox="1"/>
          <p:nvPr/>
        </p:nvSpPr>
        <p:spPr>
          <a:xfrm>
            <a:off x="4396645" y="1881360"/>
            <a:ext cx="3812458" cy="307777"/>
          </a:xfrm>
          <a:prstGeom prst="rect">
            <a:avLst/>
          </a:prstGeom>
          <a:noFill/>
        </p:spPr>
        <p:txBody>
          <a:bodyPr wrap="square" rtlCol="0">
            <a:spAutoFit/>
          </a:bodyPr>
          <a:lstStyle/>
          <a:p>
            <a:r>
              <a:rPr lang="zh-TW" altLang="en-US" sz="1400" dirty="0">
                <a:solidFill>
                  <a:srgbClr val="27506E"/>
                </a:solidFill>
              </a:rPr>
              <a:t>自動識別火警、警笛、門鈴、嬰兒哭鬧等聲音</a:t>
            </a:r>
          </a:p>
        </p:txBody>
      </p:sp>
      <p:sp>
        <p:nvSpPr>
          <p:cNvPr id="9" name="文字方塊 8">
            <a:extLst>
              <a:ext uri="{FF2B5EF4-FFF2-40B4-BE49-F238E27FC236}">
                <a16:creationId xmlns:a16="http://schemas.microsoft.com/office/drawing/2014/main" id="{F7931DED-B1E7-49E2-83DC-688B57B6FDE9}"/>
              </a:ext>
            </a:extLst>
          </p:cNvPr>
          <p:cNvSpPr txBox="1"/>
          <p:nvPr/>
        </p:nvSpPr>
        <p:spPr>
          <a:xfrm>
            <a:off x="5301978" y="1426051"/>
            <a:ext cx="2001791" cy="400110"/>
          </a:xfrm>
          <a:prstGeom prst="rect">
            <a:avLst/>
          </a:prstGeom>
          <a:solidFill>
            <a:schemeClr val="tx1"/>
          </a:solidFill>
        </p:spPr>
        <p:txBody>
          <a:bodyPr wrap="square" rtlCol="0">
            <a:spAutoFit/>
          </a:bodyPr>
          <a:lstStyle/>
          <a:p>
            <a:r>
              <a:rPr lang="en-US" altLang="zh-TW" sz="2000" dirty="0">
                <a:solidFill>
                  <a:schemeClr val="bg1"/>
                </a:solidFill>
              </a:rPr>
              <a:t>iPhone</a:t>
            </a:r>
            <a:r>
              <a:rPr lang="zh-TW" altLang="en-US" sz="2000" dirty="0">
                <a:solidFill>
                  <a:schemeClr val="bg1"/>
                </a:solidFill>
              </a:rPr>
              <a:t>聲音辨識</a:t>
            </a:r>
          </a:p>
        </p:txBody>
      </p:sp>
      <p:pic>
        <p:nvPicPr>
          <p:cNvPr id="4" name="圖片 3">
            <a:extLst>
              <a:ext uri="{FF2B5EF4-FFF2-40B4-BE49-F238E27FC236}">
                <a16:creationId xmlns:a16="http://schemas.microsoft.com/office/drawing/2014/main" id="{BECEC039-1CF8-4ED8-8D99-B930E44248D1}"/>
              </a:ext>
            </a:extLst>
          </p:cNvPr>
          <p:cNvPicPr>
            <a:picLocks noChangeAspect="1"/>
          </p:cNvPicPr>
          <p:nvPr/>
        </p:nvPicPr>
        <p:blipFill rotWithShape="1">
          <a:blip r:embed="rId3"/>
          <a:srcRect t="29748" r="241"/>
          <a:stretch/>
        </p:blipFill>
        <p:spPr>
          <a:xfrm>
            <a:off x="3903586" y="2299535"/>
            <a:ext cx="4798577" cy="2121632"/>
          </a:xfrm>
          <a:prstGeom prst="rect">
            <a:avLst/>
          </a:prstGeom>
        </p:spPr>
      </p:pic>
      <p:sp>
        <p:nvSpPr>
          <p:cNvPr id="12" name="文本框 5">
            <a:extLst>
              <a:ext uri="{FF2B5EF4-FFF2-40B4-BE49-F238E27FC236}">
                <a16:creationId xmlns:a16="http://schemas.microsoft.com/office/drawing/2014/main" id="{1114BFD0-B373-4F46-9B2B-40B01B794F97}"/>
              </a:ext>
            </a:extLst>
          </p:cNvPr>
          <p:cNvSpPr txBox="1"/>
          <p:nvPr/>
        </p:nvSpPr>
        <p:spPr>
          <a:xfrm>
            <a:off x="337511" y="1241385"/>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系統背景</a:t>
            </a:r>
            <a:endParaRPr lang="zh-CN" altLang="en-US" sz="2000" dirty="0">
              <a:solidFill>
                <a:schemeClr val="accent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p:bldP spid="2" grpId="0"/>
      <p:bldP spid="9"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作品主題說明</a:t>
            </a:r>
            <a:endParaRPr lang="zh-CN" altLang="en-US" sz="1800" dirty="0">
              <a:solidFill>
                <a:schemeClr val="accent1"/>
              </a:solidFill>
              <a:latin typeface="+mn-lt"/>
              <a:ea typeface="+mn-ea"/>
              <a:cs typeface="+mn-ea"/>
              <a:sym typeface="+mn-lt"/>
            </a:endParaRPr>
          </a:p>
        </p:txBody>
      </p:sp>
      <p:pic>
        <p:nvPicPr>
          <p:cNvPr id="8" name="Google Shape;82;p17">
            <a:extLst>
              <a:ext uri="{FF2B5EF4-FFF2-40B4-BE49-F238E27FC236}">
                <a16:creationId xmlns:a16="http://schemas.microsoft.com/office/drawing/2014/main" id="{7B75F19D-74F4-4631-93FE-EBA514EE2429}"/>
              </a:ext>
            </a:extLst>
          </p:cNvPr>
          <p:cNvPicPr preferRelativeResize="0"/>
          <p:nvPr/>
        </p:nvPicPr>
        <p:blipFill>
          <a:blip r:embed="rId3">
            <a:alphaModFix/>
          </a:blip>
          <a:stretch>
            <a:fillRect/>
          </a:stretch>
        </p:blipFill>
        <p:spPr>
          <a:xfrm>
            <a:off x="4089724" y="1569677"/>
            <a:ext cx="4317251" cy="2873375"/>
          </a:xfrm>
          <a:prstGeom prst="rect">
            <a:avLst/>
          </a:prstGeom>
          <a:noFill/>
          <a:ln>
            <a:noFill/>
          </a:ln>
        </p:spPr>
      </p:pic>
      <p:sp>
        <p:nvSpPr>
          <p:cNvPr id="13" name="文本框 6">
            <a:extLst>
              <a:ext uri="{FF2B5EF4-FFF2-40B4-BE49-F238E27FC236}">
                <a16:creationId xmlns:a16="http://schemas.microsoft.com/office/drawing/2014/main" id="{EEE9CEB5-578E-486E-9C18-98F6234A7F3D}"/>
              </a:ext>
            </a:extLst>
          </p:cNvPr>
          <p:cNvSpPr txBox="1"/>
          <p:nvPr/>
        </p:nvSpPr>
        <p:spPr>
          <a:xfrm>
            <a:off x="323850" y="1749935"/>
            <a:ext cx="3327124" cy="226440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sym typeface="+mn-lt"/>
              </a:rPr>
              <a:t>在馬路上騎車或開車，時常會聽見救護車、警車、消防車等的警笛聲，但在道路上可能會受到其他因素干擾，而無法在第一時間判斷出警笛的方位並讓道，導致延誤出勤任務。</a:t>
            </a:r>
            <a:endParaRPr lang="en-US" altLang="zh-TW" sz="1600" dirty="0">
              <a:solidFill>
                <a:schemeClr val="tx1">
                  <a:lumMod val="65000"/>
                  <a:lumOff val="35000"/>
                </a:schemeClr>
              </a:solidFill>
              <a:cs typeface="+mn-ea"/>
              <a:sym typeface="+mn-lt"/>
            </a:endParaRPr>
          </a:p>
        </p:txBody>
      </p:sp>
      <p:sp>
        <p:nvSpPr>
          <p:cNvPr id="14" name="文本框 5">
            <a:extLst>
              <a:ext uri="{FF2B5EF4-FFF2-40B4-BE49-F238E27FC236}">
                <a16:creationId xmlns:a16="http://schemas.microsoft.com/office/drawing/2014/main" id="{E4B93948-A4AC-4AA5-84FC-C821C628BD4B}"/>
              </a:ext>
            </a:extLst>
          </p:cNvPr>
          <p:cNvSpPr txBox="1"/>
          <p:nvPr/>
        </p:nvSpPr>
        <p:spPr>
          <a:xfrm>
            <a:off x="337511" y="1241385"/>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系統動機</a:t>
            </a:r>
            <a:endParaRPr lang="zh-CN" altLang="en-US" dirty="0">
              <a:solidFill>
                <a:schemeClr val="accent1"/>
              </a:solidFill>
              <a:cs typeface="+mn-ea"/>
              <a:sym typeface="+mn-lt"/>
            </a:endParaRPr>
          </a:p>
        </p:txBody>
      </p:sp>
    </p:spTree>
    <p:extLst>
      <p:ext uri="{BB962C8B-B14F-4D97-AF65-F5344CB8AC3E}">
        <p14:creationId xmlns:p14="http://schemas.microsoft.com/office/powerpoint/2010/main" val="25607127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作品主題說明</a:t>
            </a:r>
            <a:endParaRPr lang="zh-CN" altLang="en-US" sz="1800" dirty="0">
              <a:solidFill>
                <a:schemeClr val="accent1"/>
              </a:solidFill>
              <a:latin typeface="+mn-lt"/>
              <a:ea typeface="+mn-ea"/>
              <a:cs typeface="+mn-ea"/>
              <a:sym typeface="+mn-lt"/>
            </a:endParaRPr>
          </a:p>
        </p:txBody>
      </p:sp>
      <p:pic>
        <p:nvPicPr>
          <p:cNvPr id="11" name="Google Shape;90;p18">
            <a:extLst>
              <a:ext uri="{FF2B5EF4-FFF2-40B4-BE49-F238E27FC236}">
                <a16:creationId xmlns:a16="http://schemas.microsoft.com/office/drawing/2014/main" id="{DE9DBDB0-73D5-4E1E-93CB-FA83B6ABC925}"/>
              </a:ext>
            </a:extLst>
          </p:cNvPr>
          <p:cNvPicPr preferRelativeResize="0"/>
          <p:nvPr/>
        </p:nvPicPr>
        <p:blipFill>
          <a:blip r:embed="rId3">
            <a:alphaModFix/>
          </a:blip>
          <a:stretch>
            <a:fillRect/>
          </a:stretch>
        </p:blipFill>
        <p:spPr>
          <a:xfrm>
            <a:off x="2425517" y="2546493"/>
            <a:ext cx="3983250" cy="2116100"/>
          </a:xfrm>
          <a:prstGeom prst="rect">
            <a:avLst/>
          </a:prstGeom>
          <a:noFill/>
          <a:ln>
            <a:noFill/>
          </a:ln>
        </p:spPr>
      </p:pic>
      <p:sp>
        <p:nvSpPr>
          <p:cNvPr id="8" name="文本框 5">
            <a:extLst>
              <a:ext uri="{FF2B5EF4-FFF2-40B4-BE49-F238E27FC236}">
                <a16:creationId xmlns:a16="http://schemas.microsoft.com/office/drawing/2014/main" id="{48F9059C-380D-42E3-A960-444E25F2C9AC}"/>
              </a:ext>
            </a:extLst>
          </p:cNvPr>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系統目的</a:t>
            </a:r>
            <a:endParaRPr lang="zh-CN" altLang="en-US" sz="2000" dirty="0">
              <a:solidFill>
                <a:schemeClr val="accent1"/>
              </a:solidFill>
              <a:cs typeface="+mn-ea"/>
              <a:sym typeface="+mn-lt"/>
            </a:endParaRPr>
          </a:p>
        </p:txBody>
      </p:sp>
      <p:sp>
        <p:nvSpPr>
          <p:cNvPr id="9" name="文本框 6">
            <a:extLst>
              <a:ext uri="{FF2B5EF4-FFF2-40B4-BE49-F238E27FC236}">
                <a16:creationId xmlns:a16="http://schemas.microsoft.com/office/drawing/2014/main" id="{9AF6FC53-AD31-4B2E-9722-6ECC0F16E4E7}"/>
              </a:ext>
            </a:extLst>
          </p:cNvPr>
          <p:cNvSpPr txBox="1"/>
          <p:nvPr/>
        </p:nvSpPr>
        <p:spPr>
          <a:xfrm>
            <a:off x="323850" y="1531567"/>
            <a:ext cx="7919020" cy="78752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sym typeface="+mn-lt"/>
              </a:rPr>
              <a:t>當警笛聲受到各種環境音或噪音干擾，人耳無法準確辨別出警笛聲方向時，可透過機器學習讓系統針對特定聲音的特徵進行訓練，進而能判斷出警笛聲</a:t>
            </a:r>
            <a:r>
              <a:rPr lang="zh-TW" altLang="en-US" sz="1400" dirty="0">
                <a:solidFill>
                  <a:schemeClr val="tx1">
                    <a:lumMod val="65000"/>
                    <a:lumOff val="35000"/>
                  </a:schemeClr>
                </a:solidFill>
                <a:cs typeface="+mn-ea"/>
                <a:sym typeface="+mn-lt"/>
              </a:rPr>
              <a:t>。</a:t>
            </a:r>
          </a:p>
        </p:txBody>
      </p:sp>
    </p:spTree>
    <p:extLst>
      <p:ext uri="{BB962C8B-B14F-4D97-AF65-F5344CB8AC3E}">
        <p14:creationId xmlns:p14="http://schemas.microsoft.com/office/powerpoint/2010/main" val="466134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作品主題說明</a:t>
            </a:r>
            <a:endParaRPr lang="zh-CN" altLang="en-US" sz="1800" dirty="0">
              <a:solidFill>
                <a:schemeClr val="accent1"/>
              </a:solidFill>
              <a:latin typeface="+mn-lt"/>
              <a:ea typeface="+mn-ea"/>
              <a:cs typeface="+mn-ea"/>
              <a:sym typeface="+mn-lt"/>
            </a:endParaRPr>
          </a:p>
        </p:txBody>
      </p:sp>
      <p:pic>
        <p:nvPicPr>
          <p:cNvPr id="8" name="Google Shape;97;p19" descr="https://cdn.discordapp.com/attachments/850435050729373696/882301246671843368/newplot.png">
            <a:extLst>
              <a:ext uri="{FF2B5EF4-FFF2-40B4-BE49-F238E27FC236}">
                <a16:creationId xmlns:a16="http://schemas.microsoft.com/office/drawing/2014/main" id="{E418B8FF-4B64-480D-9DC6-D516BD4E6FAA}"/>
              </a:ext>
            </a:extLst>
          </p:cNvPr>
          <p:cNvPicPr preferRelativeResize="0"/>
          <p:nvPr/>
        </p:nvPicPr>
        <p:blipFill>
          <a:blip r:embed="rId3">
            <a:alphaModFix/>
          </a:blip>
          <a:stretch>
            <a:fillRect/>
          </a:stretch>
        </p:blipFill>
        <p:spPr>
          <a:xfrm>
            <a:off x="729265" y="2827874"/>
            <a:ext cx="3437320" cy="2184040"/>
          </a:xfrm>
          <a:prstGeom prst="rect">
            <a:avLst/>
          </a:prstGeom>
          <a:noFill/>
          <a:ln>
            <a:noFill/>
          </a:ln>
        </p:spPr>
      </p:pic>
      <p:pic>
        <p:nvPicPr>
          <p:cNvPr id="9" name="Google Shape;98;p19" descr="https://cdn.discordapp.com/attachments/850435050729373696/882301246562762812/newplot_1.png">
            <a:extLst>
              <a:ext uri="{FF2B5EF4-FFF2-40B4-BE49-F238E27FC236}">
                <a16:creationId xmlns:a16="http://schemas.microsoft.com/office/drawing/2014/main" id="{A20E4661-D55D-41A9-971D-E44D3F050D6A}"/>
              </a:ext>
            </a:extLst>
          </p:cNvPr>
          <p:cNvPicPr preferRelativeResize="0"/>
          <p:nvPr/>
        </p:nvPicPr>
        <p:blipFill>
          <a:blip r:embed="rId4">
            <a:alphaModFix/>
          </a:blip>
          <a:stretch>
            <a:fillRect/>
          </a:stretch>
        </p:blipFill>
        <p:spPr>
          <a:xfrm>
            <a:off x="4572000" y="2820060"/>
            <a:ext cx="3592716" cy="2184041"/>
          </a:xfrm>
          <a:prstGeom prst="rect">
            <a:avLst/>
          </a:prstGeom>
          <a:noFill/>
          <a:ln>
            <a:noFill/>
          </a:ln>
        </p:spPr>
      </p:pic>
      <p:sp>
        <p:nvSpPr>
          <p:cNvPr id="13" name="文本框 5">
            <a:extLst>
              <a:ext uri="{FF2B5EF4-FFF2-40B4-BE49-F238E27FC236}">
                <a16:creationId xmlns:a16="http://schemas.microsoft.com/office/drawing/2014/main" id="{79659B49-5F4D-4D25-B75F-BFA2C798C349}"/>
              </a:ext>
            </a:extLst>
          </p:cNvPr>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zh-TW" altLang="en-US" sz="2000" dirty="0">
                <a:solidFill>
                  <a:schemeClr val="accent1"/>
                </a:solidFill>
                <a:cs typeface="+mn-ea"/>
                <a:sym typeface="+mn-lt"/>
              </a:rPr>
              <a:t>系統方法</a:t>
            </a:r>
            <a:endParaRPr lang="zh-CN" altLang="en-US" sz="2000" dirty="0">
              <a:solidFill>
                <a:schemeClr val="accent1"/>
              </a:solidFill>
              <a:cs typeface="+mn-ea"/>
              <a:sym typeface="+mn-lt"/>
            </a:endParaRPr>
          </a:p>
        </p:txBody>
      </p:sp>
      <p:sp>
        <p:nvSpPr>
          <p:cNvPr id="14" name="文本框 6">
            <a:extLst>
              <a:ext uri="{FF2B5EF4-FFF2-40B4-BE49-F238E27FC236}">
                <a16:creationId xmlns:a16="http://schemas.microsoft.com/office/drawing/2014/main" id="{E9320AF7-49E7-4969-B61E-D18ADEE14E52}"/>
              </a:ext>
            </a:extLst>
          </p:cNvPr>
          <p:cNvSpPr txBox="1"/>
          <p:nvPr/>
        </p:nvSpPr>
        <p:spPr>
          <a:xfrm>
            <a:off x="323850" y="1531567"/>
            <a:ext cx="7919020" cy="11564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rPr>
              <a:t>使用</a:t>
            </a:r>
            <a:r>
              <a:rPr lang="en-US" altLang="zh-TW" sz="1600" dirty="0">
                <a:solidFill>
                  <a:schemeClr val="tx1">
                    <a:lumMod val="65000"/>
                    <a:lumOff val="35000"/>
                  </a:schemeClr>
                </a:solidFill>
                <a:cs typeface="+mn-ea"/>
              </a:rPr>
              <a:t>python</a:t>
            </a:r>
            <a:r>
              <a:rPr lang="zh-TW" altLang="en-US" sz="1600" dirty="0">
                <a:solidFill>
                  <a:schemeClr val="tx1">
                    <a:lumMod val="65000"/>
                    <a:lumOff val="35000"/>
                  </a:schemeClr>
                </a:solidFill>
                <a:cs typeface="+mn-ea"/>
              </a:rPr>
              <a:t>將在合理的編排位置的多隻麥克風錄製的音檔進行傅立葉轉換</a:t>
            </a:r>
            <a:r>
              <a:rPr lang="en-US" altLang="zh-TW" sz="1600" dirty="0">
                <a:solidFill>
                  <a:schemeClr val="tx1">
                    <a:lumMod val="65000"/>
                    <a:lumOff val="35000"/>
                  </a:schemeClr>
                </a:solidFill>
                <a:cs typeface="+mn-ea"/>
              </a:rPr>
              <a:t>(Fourier transform)</a:t>
            </a:r>
            <a:r>
              <a:rPr lang="zh-TW" altLang="en-US" sz="1600" dirty="0">
                <a:solidFill>
                  <a:schemeClr val="tx1">
                    <a:lumMod val="65000"/>
                    <a:lumOff val="35000"/>
                  </a:schemeClr>
                </a:solidFill>
                <a:cs typeface="+mn-ea"/>
              </a:rPr>
              <a:t>將聲音訊號轉換成電腦看得懂的聲譜圖</a:t>
            </a:r>
            <a:r>
              <a:rPr lang="en-US" altLang="zh-TW" sz="1600" dirty="0">
                <a:solidFill>
                  <a:schemeClr val="tx1">
                    <a:lumMod val="65000"/>
                    <a:lumOff val="35000"/>
                  </a:schemeClr>
                </a:solidFill>
                <a:cs typeface="+mn-ea"/>
              </a:rPr>
              <a:t>(voicegram)</a:t>
            </a:r>
            <a:r>
              <a:rPr lang="zh-TW" altLang="en-US" sz="1600" dirty="0">
                <a:solidFill>
                  <a:schemeClr val="tx1">
                    <a:lumMod val="65000"/>
                    <a:lumOff val="35000"/>
                  </a:schemeClr>
                </a:solidFill>
                <a:cs typeface="+mn-ea"/>
              </a:rPr>
              <a:t>，抓取圖形的特徵去進行機器學習，建立出警笛辨識系統，能夠計算出救護車的行進方向、位置以及速度。</a:t>
            </a:r>
          </a:p>
        </p:txBody>
      </p:sp>
    </p:spTree>
    <p:extLst>
      <p:ext uri="{BB962C8B-B14F-4D97-AF65-F5344CB8AC3E}">
        <p14:creationId xmlns:p14="http://schemas.microsoft.com/office/powerpoint/2010/main" val="1529326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565350" y="1634775"/>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760426" y="1819397"/>
            <a:ext cx="1307513" cy="1307513"/>
            <a:chOff x="1760426" y="1819397"/>
            <a:chExt cx="1307513" cy="1307513"/>
          </a:xfrm>
        </p:grpSpPr>
        <p:sp>
          <p:nvSpPr>
            <p:cNvPr id="24" name="椭圆 23"/>
            <p:cNvSpPr/>
            <p:nvPr/>
          </p:nvSpPr>
          <p:spPr>
            <a:xfrm>
              <a:off x="1760426" y="1819397"/>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5"/>
            <p:cNvSpPr txBox="1">
              <a:spLocks noChangeArrowheads="1"/>
            </p:cNvSpPr>
            <p:nvPr/>
          </p:nvSpPr>
          <p:spPr bwMode="auto">
            <a:xfrm>
              <a:off x="1962987" y="2057655"/>
              <a:ext cx="8707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chemeClr val="bg1"/>
                  </a:solidFill>
                  <a:latin typeface="+mn-lt"/>
                  <a:ea typeface="+mn-ea"/>
                  <a:cs typeface="+mn-ea"/>
                  <a:sym typeface="+mn-lt"/>
                </a:rPr>
                <a:t>02</a:t>
              </a:r>
              <a:endParaRPr lang="zh-CN" altLang="en-US" sz="4800" b="1" dirty="0">
                <a:solidFill>
                  <a:schemeClr val="bg1"/>
                </a:solidFill>
                <a:latin typeface="+mn-lt"/>
                <a:ea typeface="+mn-ea"/>
                <a:cs typeface="+mn-ea"/>
                <a:sym typeface="+mn-lt"/>
              </a:endParaRPr>
            </a:p>
          </p:txBody>
        </p:sp>
      </p:grpSp>
      <p:sp>
        <p:nvSpPr>
          <p:cNvPr id="16" name="文本框 5"/>
          <p:cNvSpPr txBox="1">
            <a:spLocks noChangeArrowheads="1"/>
          </p:cNvSpPr>
          <p:nvPr/>
        </p:nvSpPr>
        <p:spPr bwMode="auto">
          <a:xfrm>
            <a:off x="5547325" y="188572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200" dirty="0">
                <a:solidFill>
                  <a:schemeClr val="accent1"/>
                </a:solidFill>
                <a:cs typeface="+mn-ea"/>
                <a:sym typeface="+mn-lt"/>
              </a:rPr>
              <a:t>作品特色</a:t>
            </a:r>
          </a:p>
        </p:txBody>
      </p:sp>
      <p:sp>
        <p:nvSpPr>
          <p:cNvPr id="7" name="矩形 6"/>
          <p:cNvSpPr/>
          <p:nvPr/>
        </p:nvSpPr>
        <p:spPr>
          <a:xfrm>
            <a:off x="3803103" y="1929971"/>
            <a:ext cx="1518182" cy="417416"/>
          </a:xfrm>
          <a:prstGeom prst="rect">
            <a:avLst/>
          </a:prstGeom>
          <a:gradFill>
            <a:gsLst>
              <a:gs pos="100000">
                <a:schemeClr val="accent1">
                  <a:lumMod val="75000"/>
                </a:schemeClr>
              </a:gs>
              <a:gs pos="0">
                <a:srgbClr val="27506E"/>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cs typeface="+mn-ea"/>
                <a:sym typeface="+mn-lt"/>
              </a:rPr>
              <a:t>PART   TWO</a:t>
            </a:r>
            <a:endParaRPr lang="zh-CN" altLang="en-US" sz="1600" dirty="0">
              <a:cs typeface="+mn-ea"/>
              <a:sym typeface="+mn-lt"/>
            </a:endParaRPr>
          </a:p>
        </p:txBody>
      </p:sp>
      <p:sp>
        <p:nvSpPr>
          <p:cNvPr id="25" name="椭圆 24"/>
          <p:cNvSpPr/>
          <p:nvPr/>
        </p:nvSpPr>
        <p:spPr>
          <a:xfrm>
            <a:off x="2846506" y="1645703"/>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1490685" y="1962503"/>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1347294" y="3348380"/>
            <a:ext cx="160345" cy="16034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1760426" y="3009307"/>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089904" y="2680354"/>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13397" y="3300603"/>
            <a:ext cx="154542" cy="154542"/>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325913" y="2680354"/>
            <a:ext cx="99708" cy="997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4795038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7" grpId="0" animBg="1"/>
      <p:bldP spid="25" grpId="0" animBg="1"/>
      <p:bldP spid="26" grpId="0" animBg="1"/>
      <p:bldP spid="28" grpId="0" animBg="1"/>
      <p:bldP spid="29" grpId="0" animBg="1"/>
      <p:bldP spid="30" grpId="0" animBg="1"/>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934511" y="1836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TW" altLang="en-US" sz="1800" dirty="0">
                <a:solidFill>
                  <a:schemeClr val="accent1"/>
                </a:solidFill>
                <a:latin typeface="+mn-lt"/>
                <a:ea typeface="+mn-ea"/>
                <a:cs typeface="+mn-ea"/>
                <a:sym typeface="+mn-lt"/>
              </a:rPr>
              <a:t>作品特色</a:t>
            </a:r>
            <a:endParaRPr lang="zh-CN" altLang="en-US" sz="1800" dirty="0">
              <a:solidFill>
                <a:schemeClr val="accent1"/>
              </a:solidFill>
              <a:latin typeface="+mn-lt"/>
              <a:ea typeface="+mn-ea"/>
              <a:cs typeface="+mn-ea"/>
              <a:sym typeface="+mn-lt"/>
            </a:endParaRPr>
          </a:p>
        </p:txBody>
      </p:sp>
      <p:sp>
        <p:nvSpPr>
          <p:cNvPr id="26" name="文本框 5"/>
          <p:cNvSpPr txBox="1"/>
          <p:nvPr/>
        </p:nvSpPr>
        <p:spPr>
          <a:xfrm>
            <a:off x="337511" y="981977"/>
            <a:ext cx="310962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en-US" altLang="zh-TW" sz="2000" dirty="0">
                <a:solidFill>
                  <a:schemeClr val="accent1"/>
                </a:solidFill>
                <a:cs typeface="+mn-ea"/>
                <a:sym typeface="+mn-lt"/>
              </a:rPr>
              <a:t>AIOT</a:t>
            </a:r>
            <a:r>
              <a:rPr lang="zh-TW" altLang="en-US" sz="2000" dirty="0">
                <a:solidFill>
                  <a:schemeClr val="accent1"/>
                </a:solidFill>
                <a:cs typeface="+mn-ea"/>
                <a:sym typeface="+mn-lt"/>
              </a:rPr>
              <a:t>智慧物聯網</a:t>
            </a:r>
            <a:endParaRPr lang="zh-CN" altLang="en-US" sz="2000" dirty="0">
              <a:solidFill>
                <a:schemeClr val="accent1"/>
              </a:solidFill>
              <a:cs typeface="+mn-ea"/>
              <a:sym typeface="+mn-lt"/>
            </a:endParaRPr>
          </a:p>
        </p:txBody>
      </p:sp>
      <p:sp>
        <p:nvSpPr>
          <p:cNvPr id="27" name="文本框 6"/>
          <p:cNvSpPr txBox="1"/>
          <p:nvPr/>
        </p:nvSpPr>
        <p:spPr>
          <a:xfrm>
            <a:off x="337511" y="1382087"/>
            <a:ext cx="7919020" cy="15257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TW" sz="1600" dirty="0">
                <a:solidFill>
                  <a:schemeClr val="tx1">
                    <a:lumMod val="65000"/>
                    <a:lumOff val="35000"/>
                  </a:schemeClr>
                </a:solidFill>
                <a:cs typeface="+mn-ea"/>
                <a:sym typeface="+mn-lt"/>
              </a:rPr>
              <a:t>	</a:t>
            </a:r>
            <a:r>
              <a:rPr lang="zh-TW" altLang="en-US" sz="1600" dirty="0">
                <a:solidFill>
                  <a:schemeClr val="tx1">
                    <a:lumMod val="65000"/>
                    <a:lumOff val="35000"/>
                  </a:schemeClr>
                </a:solidFill>
                <a:cs typeface="+mn-ea"/>
              </a:rPr>
              <a:t>在我們模型訓練的初期，需大量的人工收集資料集，並透過監督式學習，給大量的資料標籤。在</a:t>
            </a:r>
            <a:r>
              <a:rPr lang="en-US" altLang="zh-TW" sz="1600" dirty="0">
                <a:solidFill>
                  <a:schemeClr val="tx1">
                    <a:lumMod val="65000"/>
                    <a:lumOff val="35000"/>
                  </a:schemeClr>
                </a:solidFill>
                <a:cs typeface="+mn-ea"/>
              </a:rPr>
              <a:t>5G</a:t>
            </a:r>
            <a:r>
              <a:rPr lang="zh-TW" altLang="en-US" sz="1600" dirty="0">
                <a:solidFill>
                  <a:schemeClr val="tx1">
                    <a:lumMod val="65000"/>
                    <a:lumOff val="35000"/>
                  </a:schemeClr>
                </a:solidFill>
                <a:cs typeface="+mn-ea"/>
              </a:rPr>
              <a:t>上線之後，得以實現透過遠端控制</a:t>
            </a:r>
            <a:r>
              <a:rPr lang="en-US" altLang="zh-TW" sz="1600" dirty="0">
                <a:solidFill>
                  <a:schemeClr val="tx1">
                    <a:lumMod val="65000"/>
                    <a:lumOff val="35000"/>
                  </a:schemeClr>
                </a:solidFill>
                <a:cs typeface="+mn-ea"/>
              </a:rPr>
              <a:t>Raspberry Pi 4</a:t>
            </a:r>
            <a:r>
              <a:rPr lang="zh-TW" altLang="en-US" sz="1600" dirty="0">
                <a:solidFill>
                  <a:schemeClr val="tx1">
                    <a:lumMod val="65000"/>
                    <a:lumOff val="35000"/>
                  </a:schemeClr>
                </a:solidFill>
                <a:cs typeface="+mn-ea"/>
              </a:rPr>
              <a:t>將收集的聲音，立即回傳至機房以效能優秀的機器進行模型訓練，並且將訓練更完善的模型透過</a:t>
            </a:r>
            <a:r>
              <a:rPr lang="en-US" altLang="zh-TW" sz="1600" dirty="0">
                <a:solidFill>
                  <a:schemeClr val="tx1">
                    <a:lumMod val="65000"/>
                    <a:lumOff val="35000"/>
                  </a:schemeClr>
                </a:solidFill>
                <a:cs typeface="+mn-ea"/>
              </a:rPr>
              <a:t>5G</a:t>
            </a:r>
            <a:r>
              <a:rPr lang="zh-TW" altLang="en-US" sz="1600" dirty="0">
                <a:solidFill>
                  <a:schemeClr val="tx1">
                    <a:lumMod val="65000"/>
                    <a:lumOff val="35000"/>
                  </a:schemeClr>
                </a:solidFill>
                <a:cs typeface="+mn-ea"/>
              </a:rPr>
              <a:t>網路傳給</a:t>
            </a:r>
            <a:r>
              <a:rPr lang="en-US" altLang="zh-TW" sz="1600" dirty="0">
                <a:solidFill>
                  <a:schemeClr val="tx1">
                    <a:lumMod val="65000"/>
                    <a:lumOff val="35000"/>
                  </a:schemeClr>
                </a:solidFill>
                <a:cs typeface="+mn-ea"/>
              </a:rPr>
              <a:t>Raspberry Pi 4</a:t>
            </a:r>
            <a:r>
              <a:rPr lang="zh-TW" altLang="en-US" sz="1600" dirty="0">
                <a:solidFill>
                  <a:schemeClr val="tx1">
                    <a:lumMod val="65000"/>
                    <a:lumOff val="35000"/>
                  </a:schemeClr>
                </a:solidFill>
                <a:cs typeface="+mn-ea"/>
              </a:rPr>
              <a:t>。</a:t>
            </a:r>
            <a:endParaRPr lang="zh-TW" altLang="en-US" sz="1600" dirty="0">
              <a:solidFill>
                <a:schemeClr val="tx1">
                  <a:lumMod val="65000"/>
                  <a:lumOff val="35000"/>
                </a:schemeClr>
              </a:solidFill>
              <a:cs typeface="+mn-ea"/>
              <a:sym typeface="+mn-lt"/>
            </a:endParaRPr>
          </a:p>
        </p:txBody>
      </p:sp>
      <p:pic>
        <p:nvPicPr>
          <p:cNvPr id="3" name="圖片 2">
            <a:extLst>
              <a:ext uri="{FF2B5EF4-FFF2-40B4-BE49-F238E27FC236}">
                <a16:creationId xmlns:a16="http://schemas.microsoft.com/office/drawing/2014/main" id="{94667F9D-306F-400F-B015-277B91FA7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0070" y="2652739"/>
            <a:ext cx="4302579" cy="2381039"/>
          </a:xfrm>
          <a:prstGeom prst="rect">
            <a:avLst/>
          </a:prstGeom>
        </p:spPr>
      </p:pic>
    </p:spTree>
    <p:extLst>
      <p:ext uri="{BB962C8B-B14F-4D97-AF65-F5344CB8AC3E}">
        <p14:creationId xmlns:p14="http://schemas.microsoft.com/office/powerpoint/2010/main" val="19387045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66C22882-3A7D-471D-BA47-8B31B4C274B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E:\学习\包图网\视频"/>
  <p:tag name="ISPRING_PRESENTATION_TITLE" val="商业策划"/>
</p:tagLst>
</file>

<file path=ppt/theme/theme1.xml><?xml version="1.0" encoding="utf-8"?>
<a:theme xmlns:a="http://schemas.openxmlformats.org/drawingml/2006/main" name="第一PPT，www.1ppt.com">
  <a:themeElements>
    <a:clrScheme name="蓝色沉稳">
      <a:dk1>
        <a:sysClr val="windowText" lastClr="000000"/>
      </a:dk1>
      <a:lt1>
        <a:sysClr val="window" lastClr="FFFFFF"/>
      </a:lt1>
      <a:dk2>
        <a:srgbClr val="44546A"/>
      </a:dk2>
      <a:lt2>
        <a:srgbClr val="E7E6E6"/>
      </a:lt2>
      <a:accent1>
        <a:srgbClr val="1F4E7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jciwigm">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880</TotalTime>
  <Words>1908</Words>
  <Application>Microsoft Office PowerPoint</Application>
  <PresentationFormat>如螢幕大小 (16:9)</PresentationFormat>
  <Paragraphs>143</Paragraphs>
  <Slides>28</Slides>
  <Notes>28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28</vt:i4>
      </vt:variant>
    </vt:vector>
  </HeadingPairs>
  <TitlesOfParts>
    <vt:vector size="35" baseType="lpstr">
      <vt:lpstr>Adobe 繁黑體 Std B</vt:lpstr>
      <vt:lpstr>Arial Unicode MS</vt:lpstr>
      <vt:lpstr>微软雅黑</vt:lpstr>
      <vt:lpstr>Arial</vt:lpstr>
      <vt:lpstr>Calibri</vt:lpstr>
      <vt:lpstr>Calibri Light</vt:lpstr>
      <vt:lpstr>第一PPT，www.1ppt.com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dc:description/>
  <cp:lastModifiedBy>簡名益</cp:lastModifiedBy>
  <cp:revision>1658</cp:revision>
  <dcterms:created xsi:type="dcterms:W3CDTF">2016-04-24T15:52:00Z</dcterms:created>
  <dcterms:modified xsi:type="dcterms:W3CDTF">2021-12-02T04:14:44Z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